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5" r:id="rId17"/>
    <p:sldId id="271" r:id="rId18"/>
    <p:sldId id="272" r:id="rId19"/>
    <p:sldId id="274" r:id="rId20"/>
    <p:sldId id="277" r:id="rId21"/>
    <p:sldId id="278" r:id="rId22"/>
    <p:sldId id="273" r:id="rId23"/>
    <p:sldId id="281" r:id="rId24"/>
    <p:sldId id="275" r:id="rId25"/>
    <p:sldId id="280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Geology &amp; Land Use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  <a:latin typeface="Baskerville Old Face" panose="02020602080505020303" pitchFamily="18" charset="0"/>
              </a:rPr>
              <a:t>Forces that shape the surface of the Earth and how humans use the land for a variety of purposes.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7431" y="2556932"/>
            <a:ext cx="7263684" cy="3318936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n-US" u="sng" dirty="0"/>
              <a:t>Chemical Weathering</a:t>
            </a:r>
            <a:r>
              <a:rPr lang="en-US" dirty="0"/>
              <a:t>: process in which rocks are decomposed, dissolved, or loosened by chemical </a:t>
            </a:r>
            <a:r>
              <a:rPr lang="en-US" dirty="0" smtClean="0"/>
              <a:t>methods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u="sng" dirty="0" smtClean="0"/>
              <a:t>Types </a:t>
            </a:r>
            <a:r>
              <a:rPr lang="en-US" u="sng" dirty="0"/>
              <a:t>of Chemical Weathering</a:t>
            </a:r>
          </a:p>
          <a:p>
            <a:pPr marL="457200" indent="-457200">
              <a:spcBef>
                <a:spcPct val="50000"/>
              </a:spcBef>
              <a:spcAft>
                <a:spcPts val="0"/>
              </a:spcAft>
              <a:buFont typeface="Wingdings 2"/>
              <a:buAutoNum type="alphaLcParenR"/>
              <a:defRPr/>
            </a:pPr>
            <a:r>
              <a:rPr lang="en-US" u="sng" dirty="0"/>
              <a:t>Water</a:t>
            </a:r>
            <a:r>
              <a:rPr lang="en-US" dirty="0"/>
              <a:t>: </a:t>
            </a:r>
            <a:r>
              <a:rPr lang="en-US" dirty="0" smtClean="0"/>
              <a:t>minerals </a:t>
            </a:r>
            <a:r>
              <a:rPr lang="en-US" dirty="0"/>
              <a:t>or gases react </a:t>
            </a:r>
            <a:r>
              <a:rPr lang="en-US" dirty="0" smtClean="0"/>
              <a:t>with </a:t>
            </a:r>
            <a:r>
              <a:rPr lang="en-US" dirty="0"/>
              <a:t>water causing the decomposition </a:t>
            </a:r>
            <a:r>
              <a:rPr lang="en-US" dirty="0" smtClean="0"/>
              <a:t>of </a:t>
            </a:r>
            <a:r>
              <a:rPr lang="en-US" dirty="0"/>
              <a:t>rock particles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dirty="0"/>
              <a:t>(Example: Acid Rain)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418266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3316" name="Picture 4" descr="atlanta 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64" y="26924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2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1" y="2556932"/>
            <a:ext cx="5672069" cy="3318936"/>
          </a:xfrm>
        </p:spPr>
        <p:txBody>
          <a:bodyPr>
            <a:normAutofit fontScale="85000" lnSpcReduction="20000"/>
          </a:bodyPr>
          <a:lstStyle/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sz="2800" dirty="0"/>
              <a:t>b) </a:t>
            </a:r>
            <a:r>
              <a:rPr lang="en-US" sz="2800" u="sng" dirty="0"/>
              <a:t>Carbonation</a:t>
            </a:r>
            <a:r>
              <a:rPr lang="en-US" sz="2800" dirty="0"/>
              <a:t>: when CO</a:t>
            </a:r>
            <a:r>
              <a:rPr lang="en-US" sz="2800" baseline="-25000" dirty="0"/>
              <a:t>2</a:t>
            </a:r>
            <a:r>
              <a:rPr lang="en-US" sz="2800" dirty="0"/>
              <a:t> from the </a:t>
            </a:r>
            <a:r>
              <a:rPr lang="en-US" sz="2800" dirty="0" smtClean="0"/>
              <a:t>air dissolves </a:t>
            </a:r>
            <a:r>
              <a:rPr lang="en-US" sz="2800" dirty="0"/>
              <a:t>in water to produce carbonic </a:t>
            </a:r>
            <a:r>
              <a:rPr lang="en-US" sz="2800" dirty="0" smtClean="0"/>
              <a:t>acid </a:t>
            </a:r>
            <a:r>
              <a:rPr lang="en-US" sz="2800" dirty="0"/>
              <a:t>(same acid in soft drinks!) </a:t>
            </a:r>
          </a:p>
          <a:p>
            <a:pPr marL="274320" indent="-274320">
              <a:spcAft>
                <a:spcPts val="0"/>
              </a:spcAft>
              <a:buFontTx/>
              <a:buChar char="-"/>
              <a:defRPr/>
            </a:pPr>
            <a:r>
              <a:rPr lang="en-US" sz="2800" dirty="0"/>
              <a:t>dissolves soft rocks like limestone</a:t>
            </a:r>
          </a:p>
          <a:p>
            <a:pPr marL="274320" indent="-274320">
              <a:spcAft>
                <a:spcPts val="0"/>
              </a:spcAft>
              <a:buFontTx/>
              <a:buChar char="-"/>
              <a:defRPr/>
            </a:pPr>
            <a:endParaRPr lang="en-US" sz="2800" dirty="0"/>
          </a:p>
          <a:p>
            <a:pPr marL="0" indent="0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sz="2800" dirty="0"/>
              <a:t>c) </a:t>
            </a:r>
            <a:r>
              <a:rPr lang="en-US" sz="2800" u="sng" dirty="0"/>
              <a:t>Oxidation</a:t>
            </a:r>
            <a:r>
              <a:rPr lang="en-US" sz="2800" dirty="0"/>
              <a:t>: rusting of metallic </a:t>
            </a:r>
            <a:r>
              <a:rPr lang="en-US" sz="2800" dirty="0" smtClean="0"/>
              <a:t>minerals </a:t>
            </a:r>
            <a:r>
              <a:rPr lang="en-US" sz="2800" dirty="0"/>
              <a:t>through a reaction with water </a:t>
            </a:r>
            <a:r>
              <a:rPr lang="en-US" sz="2800" dirty="0" smtClean="0"/>
              <a:t>and </a:t>
            </a:r>
            <a:r>
              <a:rPr lang="en-US" sz="2800" dirty="0"/>
              <a:t>oxygen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sz="2800" dirty="0"/>
              <a:t>- example: RUST!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804632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4340" name="Picture 2" descr="http://t1.gstatic.com/images?q=tbn:ANd9GcQDGKuji6xX7ySbAPJtjHkEMml3LSfLQrax6Jy-USaTgi9zX0A6nIdy5N_E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749771"/>
            <a:ext cx="322103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http://ww2.manson.org/pauly/EarthScience/graphic%20web%20notes/External%20processes/Weathering_files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46" y="3080199"/>
            <a:ext cx="262413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6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1" y="2556932"/>
            <a:ext cx="4641760" cy="3318936"/>
          </a:xfrm>
        </p:spPr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dirty="0"/>
              <a:t>d) </a:t>
            </a:r>
            <a:r>
              <a:rPr lang="en-US" u="sng" dirty="0"/>
              <a:t>Plant acids </a:t>
            </a:r>
            <a:r>
              <a:rPr lang="en-US" dirty="0"/>
              <a:t>– acids secreted (pushed out) from plants can actually dissolve a rock into soil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dirty="0"/>
              <a:t>-example: lichen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340992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5364" name="Picture 6" descr="tree 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01" y="982132"/>
            <a:ext cx="3375249" cy="243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Arizona Trip- May 2007 3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72" y="3528725"/>
            <a:ext cx="3326327" cy="249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1295401" y="2556932"/>
            <a:ext cx="4770548" cy="3318936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Environmental factors can affect the rate at which weathering occurs.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The 3 main factors that affect rates of weathering are </a:t>
            </a:r>
            <a:r>
              <a:rPr lang="en-US" altLang="en-US" dirty="0" smtClean="0">
                <a:solidFill>
                  <a:srgbClr val="FF0000"/>
                </a:solidFill>
              </a:rPr>
              <a:t>surface area</a:t>
            </a:r>
            <a:r>
              <a:rPr lang="en-US" altLang="en-US" dirty="0" smtClean="0"/>
              <a:t>, </a:t>
            </a:r>
            <a:r>
              <a:rPr lang="en-US" altLang="en-US" dirty="0" smtClean="0">
                <a:solidFill>
                  <a:srgbClr val="FF0000"/>
                </a:solidFill>
              </a:rPr>
              <a:t>rock characteristics</a:t>
            </a:r>
            <a:r>
              <a:rPr lang="en-US" altLang="en-US" dirty="0" smtClean="0"/>
              <a:t>, and </a:t>
            </a:r>
            <a:r>
              <a:rPr lang="en-US" altLang="en-US" dirty="0" smtClean="0">
                <a:solidFill>
                  <a:srgbClr val="FF0000"/>
                </a:solidFill>
              </a:rPr>
              <a:t>climate</a:t>
            </a:r>
            <a:r>
              <a:rPr lang="en-US" alt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234187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Rates of Weathering</a:t>
            </a:r>
          </a:p>
        </p:txBody>
      </p:sp>
      <p:pic>
        <p:nvPicPr>
          <p:cNvPr id="16388" name="Picture 2" descr="http://icons-ak.wunderground.com/data/wximagenew/c/Catlover14/2533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2" y="791615"/>
            <a:ext cx="3397143" cy="226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0.tqn.com/d/studenttravel/1/0/E/N/aus-state-pa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1" y="3308419"/>
            <a:ext cx="3451227" cy="25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7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u="sng" smtClean="0"/>
              <a:t>Surface Area</a:t>
            </a:r>
            <a:r>
              <a:rPr lang="en-US" altLang="en-US" smtClean="0"/>
              <a:t>: more exposed surface area increases the rates of weathering because more of the surface is affected by the weathering processes</a:t>
            </a:r>
            <a:endParaRPr lang="en-US" altLang="en-US" u="sng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sz="4800" dirty="0"/>
              <a:t>Rates of Weathering</a:t>
            </a:r>
          </a:p>
        </p:txBody>
      </p:sp>
      <p:pic>
        <p:nvPicPr>
          <p:cNvPr id="17412" name="Picture 4" descr="rates of weath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387300"/>
            <a:ext cx="6076681" cy="270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3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1085850" y="2371726"/>
            <a:ext cx="6896100" cy="4572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u="sng" dirty="0" smtClean="0"/>
              <a:t>Rock Characteristics</a:t>
            </a:r>
            <a:r>
              <a:rPr lang="en-US" altLang="en-US" dirty="0" smtClean="0"/>
              <a:t>: </a:t>
            </a:r>
            <a:r>
              <a:rPr lang="en-US" altLang="en-US" dirty="0"/>
              <a:t>cracks in rocks or soft composition of a rock  will accelerate the rate of weathering</a:t>
            </a:r>
          </a:p>
          <a:p>
            <a:pPr marL="0" indent="0">
              <a:buNone/>
            </a:pPr>
            <a:r>
              <a:rPr lang="en-US" altLang="en-US" dirty="0"/>
              <a:t>(Example: Marble </a:t>
            </a:r>
            <a:r>
              <a:rPr lang="en-US" altLang="en-US" dirty="0" smtClean="0"/>
              <a:t>degrades faster </a:t>
            </a:r>
            <a:r>
              <a:rPr lang="en-US" altLang="en-US" dirty="0"/>
              <a:t>than Granite)</a:t>
            </a:r>
          </a:p>
          <a:p>
            <a:pPr marL="0" indent="0">
              <a:buNone/>
            </a:pPr>
            <a:endParaRPr lang="en-US" altLang="en-US" u="sng" dirty="0" smtClean="0"/>
          </a:p>
          <a:p>
            <a:pPr marL="0" indent="0">
              <a:buNone/>
            </a:pPr>
            <a:r>
              <a:rPr lang="en-US" altLang="en-US" u="sng" dirty="0" smtClean="0"/>
              <a:t>Climate</a:t>
            </a:r>
            <a:r>
              <a:rPr lang="en-US" altLang="en-US" dirty="0" smtClean="0"/>
              <a:t>: </a:t>
            </a:r>
            <a:r>
              <a:rPr lang="en-US" altLang="en-US" dirty="0"/>
              <a:t>temperature and moisture control freezing cycles and how many plants will grow in an area</a:t>
            </a:r>
            <a:endParaRPr lang="en-US" altLang="en-US" u="sng" dirty="0"/>
          </a:p>
          <a:p>
            <a:pPr marL="0" indent="0">
              <a:buNone/>
            </a:pPr>
            <a:endParaRPr lang="en-US" altLang="en-US" u="sng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4495" y="1061687"/>
            <a:ext cx="6161466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Rates of Weathering</a:t>
            </a:r>
          </a:p>
        </p:txBody>
      </p:sp>
      <p:pic>
        <p:nvPicPr>
          <p:cNvPr id="18436" name="Picture 4" descr="acid rain stat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56" y="83732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http://media.web.britannica.com/eb-media/90/3890-004-E4910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2559737"/>
            <a:ext cx="2895600" cy="19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room42.wikispaces.com/file/view/desert2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56" y="4260103"/>
            <a:ext cx="2895600" cy="19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8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095" y="610388"/>
            <a:ext cx="5725551" cy="54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9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990600" y="2611192"/>
            <a:ext cx="5364050" cy="457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main purpose of erosion is to transport sediments that have been broken down by weathering and deposit them in a new location.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Erosion forces include wind, water, ice, and living organisms.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740" y="1276349"/>
            <a:ext cx="4353660" cy="1219200"/>
          </a:xfrm>
        </p:spPr>
        <p:txBody>
          <a:bodyPr/>
          <a:lstStyle/>
          <a:p>
            <a:pPr>
              <a:defRPr/>
            </a:pPr>
            <a:r>
              <a:rPr sz="4800" dirty="0"/>
              <a:t>Erosion</a:t>
            </a:r>
          </a:p>
        </p:txBody>
      </p:sp>
      <p:pic>
        <p:nvPicPr>
          <p:cNvPr id="19460" name="Picture 2" descr="http://www.ent.iastate.edu/images/practices/tillage/conventional/er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81" y="2303060"/>
            <a:ext cx="2748813" cy="220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the-journeys.com/photoes/Egypt_Giza_Sphinx7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82" y="579727"/>
            <a:ext cx="2631524" cy="197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t1.gstatic.com/images?q=tbn:ANd9GcSuEMmuHdjWRkrgZ8HOvdgCMipwc5qjNB-jrUWpANpdWv3V7xV9vOqzeY8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97" y="4368885"/>
            <a:ext cx="2480256" cy="185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03273" y="2524483"/>
            <a:ext cx="8229600" cy="457200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n-US" u="sng" dirty="0" smtClean="0"/>
              <a:t>Soil</a:t>
            </a:r>
            <a:r>
              <a:rPr lang="en-US" dirty="0"/>
              <a:t>: a part of the Earth’s crust that supports plant growth</a:t>
            </a:r>
            <a:endParaRPr lang="en-US" u="sng" dirty="0"/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8106" y="1150737"/>
            <a:ext cx="8680359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4800" dirty="0" smtClean="0"/>
              <a:t>Deposition</a:t>
            </a:r>
            <a:r>
              <a:rPr lang="en-US" sz="4800" dirty="0" smtClean="0"/>
              <a:t> of sediments leads to the creation of soil.</a:t>
            </a:r>
            <a:endParaRPr sz="4800" dirty="0"/>
          </a:p>
        </p:txBody>
      </p:sp>
      <p:pic>
        <p:nvPicPr>
          <p:cNvPr id="20484" name="Picture 5" descr="soil com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960" y="3023428"/>
            <a:ext cx="3186113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117465" y="3069466"/>
            <a:ext cx="4191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u="sng" dirty="0">
                <a:solidFill>
                  <a:srgbClr val="7030A0"/>
                </a:solidFill>
              </a:rPr>
              <a:t>Composition of Soil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400" dirty="0">
                <a:solidFill>
                  <a:srgbClr val="7030A0"/>
                </a:solidFill>
              </a:rPr>
              <a:t>50% Water  and Air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400" dirty="0">
                <a:solidFill>
                  <a:srgbClr val="7030A0"/>
                </a:solidFill>
              </a:rPr>
              <a:t>45% Minerals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400" dirty="0">
                <a:solidFill>
                  <a:srgbClr val="7030A0"/>
                </a:solidFill>
              </a:rPr>
              <a:t>5% Organic matter (decomposing plants and animals also called </a:t>
            </a:r>
            <a:r>
              <a:rPr lang="en-US" altLang="en-US" sz="2400" u="sng" dirty="0">
                <a:solidFill>
                  <a:srgbClr val="7030A0"/>
                </a:solidFill>
              </a:rPr>
              <a:t>humus</a:t>
            </a:r>
            <a:r>
              <a:rPr lang="en-US" altLang="en-US" sz="2400" dirty="0">
                <a:solidFill>
                  <a:srgbClr val="7030A0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24223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7887" y="2438400"/>
            <a:ext cx="5834130" cy="5410200"/>
          </a:xfrm>
        </p:spPr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buFontTx/>
              <a:buChar char="-"/>
              <a:defRPr/>
            </a:pPr>
            <a:r>
              <a:rPr lang="en-US" dirty="0" smtClean="0"/>
              <a:t>Soil forms because of the accumulation of sediments in an area.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274320" indent="-274320">
              <a:spcAft>
                <a:spcPts val="0"/>
              </a:spcAft>
              <a:buFontTx/>
              <a:buChar char="-"/>
              <a:defRPr/>
            </a:pPr>
            <a:r>
              <a:rPr lang="en-US" u="sng" dirty="0" smtClean="0"/>
              <a:t>Parent rock</a:t>
            </a:r>
            <a:r>
              <a:rPr lang="en-US" dirty="0" smtClean="0"/>
              <a:t>: the main source of mineral matter for a soil</a:t>
            </a:r>
            <a:r>
              <a:rPr lang="en-US" dirty="0"/>
              <a:t> </a:t>
            </a:r>
            <a:r>
              <a:rPr lang="en-US" dirty="0" smtClean="0"/>
              <a:t>(also called bedrock)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1891" y="1219200"/>
            <a:ext cx="5061397" cy="1219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Soil Formation</a:t>
            </a:r>
            <a:endParaRPr sz="4800" dirty="0"/>
          </a:p>
        </p:txBody>
      </p:sp>
      <p:pic>
        <p:nvPicPr>
          <p:cNvPr id="22532" name="Picture 2" descr="http://agcal.usask.ca/slsc240/modules/module6/im/6_soil_form_s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07" y="2144712"/>
            <a:ext cx="47244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5563674" cy="3318936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What makes up the Earth’s surface?</a:t>
            </a:r>
          </a:p>
          <a:p>
            <a:r>
              <a:rPr lang="en-US" sz="3200" b="1" dirty="0" smtClean="0">
                <a:solidFill>
                  <a:schemeClr val="accent3"/>
                </a:solidFill>
              </a:rPr>
              <a:t>How does it change?</a:t>
            </a:r>
          </a:p>
          <a:p>
            <a:r>
              <a:rPr lang="en-US" sz="3200" b="1" dirty="0" smtClean="0">
                <a:solidFill>
                  <a:schemeClr val="accent3"/>
                </a:solidFill>
              </a:rPr>
              <a:t>How has the surface of the Earth changed over time?</a:t>
            </a:r>
          </a:p>
          <a:p>
            <a:r>
              <a:rPr lang="en-US" sz="3200" b="1" dirty="0" smtClean="0">
                <a:solidFill>
                  <a:schemeClr val="accent3"/>
                </a:solidFill>
              </a:rPr>
              <a:t>How have humans influenced the surface of the Earth?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32" y="2702380"/>
            <a:ext cx="4778061" cy="31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2586507"/>
            <a:ext cx="4638541" cy="5029200"/>
          </a:xfrm>
        </p:spPr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u="sng" dirty="0" smtClean="0"/>
              <a:t>Soil </a:t>
            </a:r>
            <a:r>
              <a:rPr lang="en-US" u="sng" dirty="0"/>
              <a:t>profile</a:t>
            </a:r>
            <a:r>
              <a:rPr lang="en-US" dirty="0"/>
              <a:t>: vertical section through all of the soil horizons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endParaRPr lang="en-US" dirty="0"/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u="sng" dirty="0"/>
              <a:t>Soil horizon</a:t>
            </a:r>
            <a:r>
              <a:rPr lang="en-US" dirty="0"/>
              <a:t>: variations in soil composition, texture, structure, and color at different depths</a:t>
            </a:r>
            <a:endParaRPr lang="en-US" u="sng" dirty="0"/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7256" y="1543319"/>
            <a:ext cx="8229600" cy="914400"/>
          </a:xfrm>
        </p:spPr>
        <p:txBody>
          <a:bodyPr/>
          <a:lstStyle/>
          <a:p>
            <a:pPr algn="l">
              <a:defRPr/>
            </a:pPr>
            <a:r>
              <a:rPr lang="en-US" sz="4800" dirty="0" smtClean="0"/>
              <a:t>Soil Comparisons</a:t>
            </a:r>
            <a:endParaRPr sz="4800" dirty="0"/>
          </a:p>
        </p:txBody>
      </p:sp>
      <p:pic>
        <p:nvPicPr>
          <p:cNvPr id="4098" name="Picture 2" descr="SBS_4e_Figure_09_05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44" y="817584"/>
            <a:ext cx="3766624" cy="538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757668" cy="1303867"/>
          </a:xfrm>
        </p:spPr>
        <p:txBody>
          <a:bodyPr/>
          <a:lstStyle/>
          <a:p>
            <a:r>
              <a:rPr lang="en-US" dirty="0" smtClean="0"/>
              <a:t>Soil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294085" cy="3318936"/>
          </a:xfrm>
        </p:spPr>
        <p:txBody>
          <a:bodyPr/>
          <a:lstStyle/>
          <a:p>
            <a:r>
              <a:rPr lang="en-US" altLang="en-US" u="sng" dirty="0"/>
              <a:t>Soil texture</a:t>
            </a:r>
            <a:r>
              <a:rPr lang="en-US" altLang="en-US" dirty="0"/>
              <a:t>: directly related to the particle </a:t>
            </a:r>
            <a:r>
              <a:rPr lang="en-US" altLang="en-US" dirty="0" smtClean="0"/>
              <a:t>sizes and affects how air and water move through the soil layers</a:t>
            </a:r>
            <a:endParaRPr lang="en-US" altLang="en-US" dirty="0"/>
          </a:p>
          <a:p>
            <a:pPr>
              <a:buNone/>
            </a:pPr>
            <a:r>
              <a:rPr lang="en-US" altLang="en-US" dirty="0"/>
              <a:t>		size categories- clay, silt, sand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3927476"/>
            <a:ext cx="4362450" cy="221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929" y="982132"/>
            <a:ext cx="3889418" cy="2114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69" y="3194051"/>
            <a:ext cx="33242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9998" y="1219200"/>
            <a:ext cx="399245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Soil Identification</a:t>
            </a:r>
            <a:endParaRPr sz="4800" dirty="0"/>
          </a:p>
        </p:txBody>
      </p:sp>
      <p:pic>
        <p:nvPicPr>
          <p:cNvPr id="21508" name="Picture 4" descr="soil texture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35200"/>
            <a:ext cx="46482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7328079" y="1584784"/>
            <a:ext cx="334314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 dirty="0"/>
              <a:t>To use the diagram</a:t>
            </a:r>
            <a:r>
              <a:rPr lang="en-US" altLang="en-US" sz="2400" dirty="0"/>
              <a:t>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Look at the percentages of clay, silt and sand in a soil sample and find where the 3 percentages meet.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Example: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30% Clay, 10% Silt, 60% Sand = 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425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98998" cy="1303867"/>
          </a:xfrm>
        </p:spPr>
        <p:txBody>
          <a:bodyPr/>
          <a:lstStyle/>
          <a:p>
            <a:r>
              <a:rPr lang="en-US" dirty="0" smtClean="0"/>
              <a:t>Soil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30" y="2556932"/>
            <a:ext cx="5453742" cy="331893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dirty="0" smtClean="0"/>
              <a:t>Soil </a:t>
            </a:r>
            <a:r>
              <a:rPr lang="en-US" sz="2800" dirty="0"/>
              <a:t>color = indicates its composition and fertility</a:t>
            </a:r>
          </a:p>
          <a:p>
            <a:pPr lvl="1" fontAlgn="base"/>
            <a:r>
              <a:rPr lang="en-US" sz="2800" dirty="0"/>
              <a:t>Black or dark brown = rich in organic matter</a:t>
            </a:r>
          </a:p>
          <a:p>
            <a:pPr lvl="1" fontAlgn="base"/>
            <a:r>
              <a:rPr lang="en-US" sz="2800" dirty="0"/>
              <a:t>Pale gray or white = indicates leaching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72" y="2779712"/>
            <a:ext cx="5041011" cy="2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3921" y="1331757"/>
            <a:ext cx="6505978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dirty="0" smtClean="0"/>
              <a:t>Key factors to soil formation</a:t>
            </a:r>
            <a:endParaRPr sz="4800" dirty="0"/>
          </a:p>
        </p:txBody>
      </p:sp>
      <p:pic>
        <p:nvPicPr>
          <p:cNvPr id="23556" name="Picture 4" descr="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42" y="796478"/>
            <a:ext cx="2903113" cy="21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45" y="3271234"/>
            <a:ext cx="1987908" cy="29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6911" y="2099256"/>
            <a:ext cx="7294807" cy="3953813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lvl="1" fontAlgn="base"/>
            <a:r>
              <a:rPr lang="en-US" sz="2800" b="1" dirty="0"/>
              <a:t>Climate</a:t>
            </a:r>
            <a:r>
              <a:rPr lang="en-US" sz="2800" dirty="0"/>
              <a:t>: soils form faster in warm, wet </a:t>
            </a:r>
            <a:r>
              <a:rPr lang="en-US" sz="2800" dirty="0" smtClean="0"/>
              <a:t>climates (controlled by temperature and precipitation)</a:t>
            </a:r>
            <a:endParaRPr lang="en-US" sz="2800" dirty="0"/>
          </a:p>
          <a:p>
            <a:pPr lvl="1" fontAlgn="base"/>
            <a:r>
              <a:rPr lang="en-US" sz="2800" b="1" dirty="0"/>
              <a:t>Organisms: </a:t>
            </a:r>
            <a:r>
              <a:rPr lang="en-US" sz="2800" dirty="0"/>
              <a:t>plants and decomposers add organic matter</a:t>
            </a:r>
          </a:p>
          <a:p>
            <a:pPr lvl="1" fontAlgn="base"/>
            <a:r>
              <a:rPr lang="en-US" sz="2800" b="1" dirty="0" smtClean="0"/>
              <a:t>Topography: </a:t>
            </a:r>
            <a:r>
              <a:rPr lang="en-US" sz="2800" dirty="0" smtClean="0"/>
              <a:t>areas with steeper slopes are less likely to accumulate sediments for soil formation</a:t>
            </a:r>
            <a:endParaRPr lang="en-US" sz="2800" dirty="0"/>
          </a:p>
          <a:p>
            <a:pPr lvl="1" fontAlgn="base"/>
            <a:r>
              <a:rPr lang="en-US" sz="2800" b="1" dirty="0"/>
              <a:t>Parent material</a:t>
            </a:r>
            <a:r>
              <a:rPr lang="en-US" sz="2800" dirty="0"/>
              <a:t>: influences properties of resulting soil</a:t>
            </a:r>
          </a:p>
          <a:p>
            <a:pPr lvl="1" fontAlgn="base"/>
            <a:r>
              <a:rPr lang="en-US" sz="2800" b="1" dirty="0"/>
              <a:t>Time</a:t>
            </a:r>
            <a:r>
              <a:rPr lang="en-US" sz="2800" dirty="0"/>
              <a:t>: soil can take decades to millennia to 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345544" cy="1303867"/>
          </a:xfrm>
        </p:spPr>
        <p:txBody>
          <a:bodyPr/>
          <a:lstStyle/>
          <a:p>
            <a:r>
              <a:rPr lang="en-US" dirty="0" smtClean="0"/>
              <a:t>Soil as a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594796" cy="3318936"/>
          </a:xfrm>
        </p:spPr>
        <p:txBody>
          <a:bodyPr>
            <a:normAutofit fontScale="92500" lnSpcReduction="10000"/>
          </a:bodyPr>
          <a:lstStyle/>
          <a:p>
            <a:r>
              <a:rPr lang="en-US" sz="2800" i="1" dirty="0"/>
              <a:t>Since soil is composed of interacting living and nonliving matter, it is considered an </a:t>
            </a:r>
            <a:r>
              <a:rPr lang="en-US" sz="2800" i="1" dirty="0" smtClean="0"/>
              <a:t>ecosystem</a:t>
            </a:r>
            <a:endParaRPr lang="en-US" sz="2800" dirty="0"/>
          </a:p>
          <a:p>
            <a:pPr lvl="1" fontAlgn="base"/>
            <a:r>
              <a:rPr lang="en-US" sz="2800" dirty="0"/>
              <a:t>Dead and living microorganisms</a:t>
            </a:r>
          </a:p>
          <a:p>
            <a:pPr lvl="1" fontAlgn="base"/>
            <a:r>
              <a:rPr lang="en-US" sz="2800" dirty="0"/>
              <a:t>Decaying material</a:t>
            </a:r>
          </a:p>
          <a:p>
            <a:pPr lvl="1" fontAlgn="base"/>
            <a:r>
              <a:rPr lang="en-US" sz="2800" dirty="0"/>
              <a:t>Bacteria, algae</a:t>
            </a:r>
          </a:p>
          <a:p>
            <a:pPr lvl="1" fontAlgn="base"/>
            <a:r>
              <a:rPr lang="en-US" sz="2800" dirty="0"/>
              <a:t>Habitat for earthworms, insects, mammals, reptiles, and amphibians</a:t>
            </a:r>
          </a:p>
          <a:p>
            <a:endParaRPr lang="en-US" dirty="0"/>
          </a:p>
        </p:txBody>
      </p:sp>
      <p:pic>
        <p:nvPicPr>
          <p:cNvPr id="5122" name="Picture 2" descr="SBS_4e_Figure_09_03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09" y="982132"/>
            <a:ext cx="2985170" cy="53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90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86" y="996647"/>
            <a:ext cx="4031341" cy="1303867"/>
          </a:xfrm>
        </p:spPr>
        <p:txBody>
          <a:bodyPr/>
          <a:lstStyle/>
          <a:p>
            <a:r>
              <a:rPr lang="en-US" dirty="0" smtClean="0"/>
              <a:t>Soil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286" y="2556931"/>
            <a:ext cx="10098311" cy="366969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Good quality soils are soils that have the ability to support a variety of productive organisms.</a:t>
            </a:r>
          </a:p>
          <a:p>
            <a:r>
              <a:rPr lang="en-US" sz="2800" dirty="0" smtClean="0"/>
              <a:t>Properties of good soil:</a:t>
            </a:r>
          </a:p>
          <a:p>
            <a:pPr lvl="1"/>
            <a:r>
              <a:rPr lang="en-US" sz="2800" dirty="0" smtClean="0"/>
              <a:t>Aeration</a:t>
            </a:r>
          </a:p>
          <a:p>
            <a:pPr lvl="1"/>
            <a:r>
              <a:rPr lang="en-US" sz="2800" dirty="0" smtClean="0"/>
              <a:t>Neutral pH</a:t>
            </a:r>
          </a:p>
          <a:p>
            <a:pPr lvl="1"/>
            <a:r>
              <a:rPr lang="en-US" sz="2800" dirty="0" smtClean="0"/>
              <a:t>Nutrients (including organic matter)</a:t>
            </a:r>
          </a:p>
          <a:p>
            <a:pPr lvl="1"/>
            <a:r>
              <a:rPr lang="en-US" sz="2800" dirty="0" smtClean="0"/>
              <a:t>Water retention</a:t>
            </a:r>
          </a:p>
          <a:p>
            <a:pPr lvl="1"/>
            <a:r>
              <a:rPr lang="en-US" sz="2800" dirty="0" smtClean="0"/>
              <a:t>Deep topsoil layer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399" y="3285536"/>
            <a:ext cx="4152899" cy="28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002367" cy="1130003"/>
          </a:xfrm>
        </p:spPr>
        <p:txBody>
          <a:bodyPr/>
          <a:lstStyle/>
          <a:p>
            <a:r>
              <a:rPr lang="en-US" dirty="0" smtClean="0"/>
              <a:t>Earth’s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52" y="2608448"/>
            <a:ext cx="6921320" cy="3318936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The constantly changing surface features we see are all on the Earth’s </a:t>
            </a:r>
            <a:r>
              <a:rPr lang="en-US" sz="3200" u="sng" dirty="0" smtClean="0">
                <a:solidFill>
                  <a:schemeClr val="accent3"/>
                </a:solidFill>
              </a:rPr>
              <a:t>crust</a:t>
            </a:r>
            <a:r>
              <a:rPr lang="en-US" sz="3200" dirty="0" smtClean="0">
                <a:solidFill>
                  <a:schemeClr val="accent3"/>
                </a:solidFill>
              </a:rPr>
              <a:t>. </a:t>
            </a:r>
          </a:p>
          <a:p>
            <a:endParaRPr lang="en-US" sz="3200" dirty="0">
              <a:solidFill>
                <a:schemeClr val="accent3"/>
              </a:solidFill>
            </a:endParaRPr>
          </a:p>
          <a:p>
            <a:r>
              <a:rPr lang="en-US" sz="3200" dirty="0" smtClean="0">
                <a:solidFill>
                  <a:schemeClr val="accent3"/>
                </a:solidFill>
              </a:rPr>
              <a:t>The crust is 95% igneous and metamorphic rock (mostly igneous) and 5% sedimentary rock.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172" y="713569"/>
            <a:ext cx="3445769" cy="2385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172" y="3400320"/>
            <a:ext cx="3559462" cy="2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Earth’s Surface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solidFill>
                  <a:schemeClr val="accent3"/>
                </a:solidFill>
              </a:rPr>
              <a:t>The surface of the Earth is not the same everywhere and is constantly changing over time.</a:t>
            </a:r>
            <a:endParaRPr lang="en-US" sz="310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771" y="2524259"/>
            <a:ext cx="4664827" cy="3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2524259"/>
            <a:ext cx="4306908" cy="3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Processes Impacting the Lithosphere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>
                <a:solidFill>
                  <a:schemeClr val="accent3"/>
                </a:solidFill>
              </a:rPr>
              <a:t>Weathering</a:t>
            </a:r>
            <a:r>
              <a:rPr lang="en-US" sz="2800" dirty="0" smtClean="0">
                <a:solidFill>
                  <a:schemeClr val="accent3"/>
                </a:solidFill>
              </a:rPr>
              <a:t>: breaking rocks down into smaller pieces called sediments</a:t>
            </a:r>
          </a:p>
          <a:p>
            <a:r>
              <a:rPr lang="en-US" sz="2800" u="sng" dirty="0" smtClean="0">
                <a:solidFill>
                  <a:schemeClr val="accent3"/>
                </a:solidFill>
              </a:rPr>
              <a:t>Erosion</a:t>
            </a:r>
            <a:r>
              <a:rPr lang="en-US" sz="2800" dirty="0" smtClean="0">
                <a:solidFill>
                  <a:schemeClr val="accent3"/>
                </a:solidFill>
              </a:rPr>
              <a:t>: carries sediments to a new location</a:t>
            </a:r>
          </a:p>
          <a:p>
            <a:r>
              <a:rPr lang="en-US" sz="2800" u="sng" dirty="0" smtClean="0">
                <a:solidFill>
                  <a:schemeClr val="accent3"/>
                </a:solidFill>
              </a:rPr>
              <a:t>Deposition</a:t>
            </a:r>
            <a:r>
              <a:rPr lang="en-US" sz="2800" dirty="0" smtClean="0">
                <a:solidFill>
                  <a:schemeClr val="accent3"/>
                </a:solidFill>
              </a:rPr>
              <a:t>: drops sediments in areas to form sediment layers</a:t>
            </a:r>
          </a:p>
          <a:p>
            <a:pPr lvl="1"/>
            <a:r>
              <a:rPr lang="en-US" sz="2800" dirty="0" smtClean="0">
                <a:solidFill>
                  <a:schemeClr val="accent3"/>
                </a:solidFill>
              </a:rPr>
              <a:t>Factors that influence deposition: velocity of moving currents, elevation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BS_4e_Figure_09_04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50" y="649087"/>
            <a:ext cx="7021726" cy="55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65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723900" y="2622997"/>
            <a:ext cx="6926151" cy="5257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u="sng" dirty="0" smtClean="0"/>
              <a:t>Mechanical weathering</a:t>
            </a:r>
            <a:r>
              <a:rPr lang="en-US" altLang="en-US" dirty="0" smtClean="0"/>
              <a:t>: physical forces that break rocks down into smaller sediments</a:t>
            </a:r>
          </a:p>
          <a:p>
            <a:pPr marL="0" indent="0" algn="ctr">
              <a:buNone/>
            </a:pPr>
            <a:r>
              <a:rPr lang="en-US" altLang="en-US" u="sng" dirty="0" smtClean="0"/>
              <a:t>Types of Mechanical Weathering</a:t>
            </a:r>
          </a:p>
          <a:p>
            <a:pPr marL="0" indent="0">
              <a:buNone/>
            </a:pPr>
            <a:r>
              <a:rPr lang="en-US" altLang="en-US" u="sng" dirty="0" smtClean="0"/>
              <a:t>Abrasion</a:t>
            </a:r>
            <a:r>
              <a:rPr lang="en-US" altLang="en-US" dirty="0"/>
              <a:t>: the physical force of smaller sediments grinding down larger sediments in a moving current or under pressure 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766" y="1015083"/>
            <a:ext cx="4226417" cy="1219200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0244" name="Picture 2" descr="http://t2.gstatic.com/images?q=tbn:ANd9GcTGS3qf0kVnOP8sfMev1acGyoIprqCONLL5lX6ouXpm4KuWehE3HPOFIc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114" y="1934464"/>
            <a:ext cx="2654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upload.wikimedia.org/wikipedia/commons/a/aa/Lower_antelope_3_m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83" y="603015"/>
            <a:ext cx="27432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http://www.ux1.eiu.edu/~cfjps/1300/stria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51" y="4122804"/>
            <a:ext cx="29718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2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>
          <a:xfrm>
            <a:off x="917575" y="2705895"/>
            <a:ext cx="8229600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b)</a:t>
            </a:r>
            <a:r>
              <a:rPr lang="en-US" altLang="en-US" sz="2800" dirty="0"/>
              <a:t> </a:t>
            </a:r>
            <a:r>
              <a:rPr lang="en-US" altLang="en-US" u="sng" dirty="0"/>
              <a:t>Ice wedging</a:t>
            </a:r>
            <a:r>
              <a:rPr lang="en-US" altLang="en-US" dirty="0"/>
              <a:t>: water seeps into cracks in rocks then freezes, the ice expands and breaks down the rocks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/>
              <a:t>c) </a:t>
            </a:r>
            <a:r>
              <a:rPr lang="en-US" altLang="en-US" u="sng" dirty="0"/>
              <a:t>Organic activity </a:t>
            </a:r>
            <a:r>
              <a:rPr lang="en-US" altLang="en-US" dirty="0"/>
              <a:t>– natural activity of living organisms causes rocks to break </a:t>
            </a:r>
            <a:r>
              <a:rPr lang="en-US" altLang="en-US" dirty="0" smtClean="0"/>
              <a:t>apart </a:t>
            </a:r>
            <a:r>
              <a:rPr lang="en-US" altLang="en-US" dirty="0"/>
              <a:t>.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699" y="1180307"/>
            <a:ext cx="4046539" cy="1219200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1268" name="Picture 6" descr="http://t2.gstatic.com/images?q=tbn:ANd9GcRakWNVLjnOPOspnglGQOk_i7CvKlHIkbk0xNf6rqBt2HU-SqC2f6-KlB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98" y="4686359"/>
            <a:ext cx="19097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http://peds.org/wp-content/uploads/2009/02/tree-roots-break-sidewalk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05" y="4193383"/>
            <a:ext cx="27082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http://images.suite101.com/88099_broken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362" y="1789907"/>
            <a:ext cx="28194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ice wed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75" y="761747"/>
            <a:ext cx="4895100" cy="16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4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6685" y="2440545"/>
            <a:ext cx="5601236" cy="3864735"/>
          </a:xfrm>
        </p:spPr>
        <p:txBody>
          <a:bodyPr>
            <a:normAutofit/>
          </a:bodyPr>
          <a:lstStyle/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dirty="0"/>
              <a:t>d) </a:t>
            </a:r>
            <a:r>
              <a:rPr lang="en-US" u="sng" dirty="0"/>
              <a:t>Mass movement</a:t>
            </a:r>
            <a:r>
              <a:rPr lang="en-US" dirty="0"/>
              <a:t>: transfer of rock </a:t>
            </a:r>
            <a:r>
              <a:rPr lang="en-US" dirty="0" smtClean="0"/>
              <a:t>and </a:t>
            </a:r>
            <a:r>
              <a:rPr lang="en-US" dirty="0"/>
              <a:t>soil down a slope due to gravity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dirty="0"/>
              <a:t>	</a:t>
            </a:r>
            <a:r>
              <a:rPr lang="en-US" sz="2000" dirty="0"/>
              <a:t>- this causes collisions of rocks with one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sz="2000" dirty="0"/>
              <a:t> 	another, a process that breaks big rocks 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sz="2000" dirty="0"/>
              <a:t>	into smaller rocks</a:t>
            </a:r>
          </a:p>
          <a:p>
            <a:pPr marL="274320" indent="-274320">
              <a:spcAft>
                <a:spcPts val="0"/>
              </a:spcAft>
              <a:buNone/>
              <a:defRPr/>
            </a:pPr>
            <a:endParaRPr lang="en-US" dirty="0"/>
          </a:p>
          <a:p>
            <a:pPr marL="274320" indent="-274320">
              <a:spcAft>
                <a:spcPts val="0"/>
              </a:spcAft>
              <a:buNone/>
              <a:defRPr/>
            </a:pPr>
            <a:r>
              <a:rPr lang="en-US" dirty="0"/>
              <a:t>e) </a:t>
            </a:r>
            <a:r>
              <a:rPr lang="en-US" u="sng" dirty="0"/>
              <a:t>Exfoliation</a:t>
            </a:r>
            <a:r>
              <a:rPr lang="en-US" dirty="0"/>
              <a:t>: when pressure is </a:t>
            </a:r>
            <a:r>
              <a:rPr lang="en-US" dirty="0" smtClean="0"/>
              <a:t>released </a:t>
            </a:r>
            <a:r>
              <a:rPr lang="en-US" dirty="0"/>
              <a:t>from rocks </a:t>
            </a:r>
            <a:r>
              <a:rPr lang="en-US" dirty="0" smtClean="0"/>
              <a:t>underground, the </a:t>
            </a:r>
            <a:r>
              <a:rPr lang="en-US" dirty="0"/>
              <a:t>exposed surface of the </a:t>
            </a:r>
            <a:r>
              <a:rPr lang="en-US" dirty="0" smtClean="0"/>
              <a:t>rock can </a:t>
            </a:r>
            <a:r>
              <a:rPr lang="en-US" dirty="0"/>
              <a:t>peel off in layers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791" y="1136678"/>
            <a:ext cx="3727359" cy="1303867"/>
          </a:xfrm>
        </p:spPr>
        <p:txBody>
          <a:bodyPr/>
          <a:lstStyle/>
          <a:p>
            <a:pPr>
              <a:defRPr/>
            </a:pPr>
            <a:r>
              <a:rPr sz="4800" dirty="0"/>
              <a:t>Weathering</a:t>
            </a:r>
          </a:p>
        </p:txBody>
      </p:sp>
      <p:pic>
        <p:nvPicPr>
          <p:cNvPr id="12292" name="Picture 2" descr="http://www.physicalgeography.net/fundamentals/images/rockf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1136678"/>
            <a:ext cx="352742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ougseurope.org/rockon/surface/img/exfoli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60" y="3752729"/>
            <a:ext cx="37147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5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1661</TotalTime>
  <Words>835</Words>
  <Application>Microsoft Office PowerPoint</Application>
  <PresentationFormat>Widescreen</PresentationFormat>
  <Paragraphs>111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Baskerville Old Face</vt:lpstr>
      <vt:lpstr>Constantia</vt:lpstr>
      <vt:lpstr>Garamond</vt:lpstr>
      <vt:lpstr>Wingdings 2</vt:lpstr>
      <vt:lpstr>Organic</vt:lpstr>
      <vt:lpstr>Physical Geology &amp; Land Use</vt:lpstr>
      <vt:lpstr>Driving Questions:</vt:lpstr>
      <vt:lpstr>Earth’s Surface</vt:lpstr>
      <vt:lpstr>Earth’s Surface The surface of the Earth is not the same everywhere and is constantly changing over time.</vt:lpstr>
      <vt:lpstr>Basic Processes Impacting the Lithosphere</vt:lpstr>
      <vt:lpstr>PowerPoint Presentation</vt:lpstr>
      <vt:lpstr>Weathering</vt:lpstr>
      <vt:lpstr>Weathering</vt:lpstr>
      <vt:lpstr>Weathering</vt:lpstr>
      <vt:lpstr>Weathering</vt:lpstr>
      <vt:lpstr>Weathering</vt:lpstr>
      <vt:lpstr>Weathering</vt:lpstr>
      <vt:lpstr>Rates of Weathering</vt:lpstr>
      <vt:lpstr>Rates of Weathering</vt:lpstr>
      <vt:lpstr>Rates of Weathering</vt:lpstr>
      <vt:lpstr>PowerPoint Presentation</vt:lpstr>
      <vt:lpstr>Erosion</vt:lpstr>
      <vt:lpstr>Deposition of sediments leads to the creation of soil.</vt:lpstr>
      <vt:lpstr>Soil Formation</vt:lpstr>
      <vt:lpstr>Soil Comparisons</vt:lpstr>
      <vt:lpstr>Soil Identification</vt:lpstr>
      <vt:lpstr>Soil Identification</vt:lpstr>
      <vt:lpstr>Soil Identification</vt:lpstr>
      <vt:lpstr>Key factors to soil formation</vt:lpstr>
      <vt:lpstr>Soil as a system</vt:lpstr>
      <vt:lpstr>Soil Quality</vt:lpstr>
    </vt:vector>
  </TitlesOfParts>
  <Company>Wake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Geology &amp; Land Use</dc:title>
  <dc:creator>Leslie Lamberth</dc:creator>
  <cp:lastModifiedBy>Leslie Lamberth</cp:lastModifiedBy>
  <cp:revision>17</cp:revision>
  <dcterms:created xsi:type="dcterms:W3CDTF">2019-09-30T18:31:53Z</dcterms:created>
  <dcterms:modified xsi:type="dcterms:W3CDTF">2019-10-03T18:47:13Z</dcterms:modified>
</cp:coreProperties>
</file>