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321" r:id="rId8"/>
    <p:sldId id="322" r:id="rId9"/>
    <p:sldId id="323" r:id="rId10"/>
    <p:sldId id="262" r:id="rId11"/>
    <p:sldId id="263" r:id="rId12"/>
    <p:sldId id="264" r:id="rId13"/>
    <p:sldId id="325" r:id="rId14"/>
    <p:sldId id="324" r:id="rId15"/>
    <p:sldId id="331" r:id="rId16"/>
    <p:sldId id="265" r:id="rId17"/>
    <p:sldId id="266" r:id="rId18"/>
    <p:sldId id="268" r:id="rId19"/>
    <p:sldId id="267"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6" r:id="rId45"/>
    <p:sldId id="297" r:id="rId46"/>
    <p:sldId id="299" r:id="rId47"/>
    <p:sldId id="298" r:id="rId48"/>
    <p:sldId id="300" r:id="rId49"/>
    <p:sldId id="301" r:id="rId50"/>
    <p:sldId id="293" r:id="rId51"/>
    <p:sldId id="294" r:id="rId52"/>
    <p:sldId id="295"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7C3F878-F5E8-489B-AC8A-64F2A7E22C28}" type="datetimeFigureOut">
              <a:rPr lang="en-US" smtClean="0"/>
              <a:pPr/>
              <a:t>9/19/2019</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651FC063-5EA9-49AF-AFAF-D68C9E82B2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7C3F878-F5E8-489B-AC8A-64F2A7E22C28}" type="datetimeFigureOut">
              <a:rPr lang="en-US" smtClean="0"/>
              <a:pPr/>
              <a:t>9/19/2019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9/19/2019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9/19/2019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7C3F878-F5E8-489B-AC8A-64F2A7E22C28}" type="datetimeFigureOut">
              <a:rPr lang="en-US" smtClean="0"/>
              <a:pPr/>
              <a:t>9/19/2019</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3" y="5896961"/>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7C3F878-F5E8-489B-AC8A-64F2A7E22C28}" type="datetimeFigureOut">
              <a:rPr lang="en-US" smtClean="0"/>
              <a:pPr/>
              <a:t>9/19/2019</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89" y="5900026"/>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7C3F878-F5E8-489B-AC8A-64F2A7E22C28}" type="datetimeFigureOut">
              <a:rPr lang="en-US" smtClean="0"/>
              <a:pPr/>
              <a:t>9/19/2019</a:t>
            </a:fld>
            <a:endParaRPr lang="en-US"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316" y="838200"/>
            <a:ext cx="5723468" cy="1828090"/>
          </a:xfrm>
        </p:spPr>
        <p:txBody>
          <a:bodyPr>
            <a:normAutofit fontScale="90000"/>
          </a:bodyPr>
          <a:lstStyle/>
          <a:p>
            <a:r>
              <a:rPr lang="en-US" dirty="0" smtClean="0"/>
              <a:t>Geologic and Biological History of the Earth</a:t>
            </a:r>
            <a:endParaRPr lang="en-US" dirty="0"/>
          </a:p>
        </p:txBody>
      </p:sp>
      <p:pic>
        <p:nvPicPr>
          <p:cNvPr id="1026" name="Picture 2" descr="http://assets.knowledge.allianz.com/img/volcano_earth_climate_history_shutterstock_ah_536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055" y="2819400"/>
            <a:ext cx="5791200" cy="280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28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leoportal.org/media/boilerplate/0/25873_period_per_map_17_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3395" y="2057400"/>
            <a:ext cx="3267424"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90600" y="838200"/>
            <a:ext cx="6965245" cy="858818"/>
          </a:xfrm>
        </p:spPr>
        <p:txBody>
          <a:bodyPr/>
          <a:lstStyle/>
          <a:p>
            <a:r>
              <a:rPr lang="en-US" dirty="0" smtClean="0"/>
              <a:t>Igneous Rocks</a:t>
            </a:r>
            <a:endParaRPr lang="en-US" dirty="0"/>
          </a:p>
        </p:txBody>
      </p:sp>
      <p:sp>
        <p:nvSpPr>
          <p:cNvPr id="3" name="Content Placeholder 2"/>
          <p:cNvSpPr>
            <a:spLocks noGrp="1"/>
          </p:cNvSpPr>
          <p:nvPr>
            <p:ph idx="1"/>
          </p:nvPr>
        </p:nvSpPr>
        <p:spPr>
          <a:xfrm>
            <a:off x="762001" y="1824194"/>
            <a:ext cx="5334000" cy="4419600"/>
          </a:xfrm>
        </p:spPr>
        <p:txBody>
          <a:bodyPr>
            <a:normAutofit fontScale="92500"/>
          </a:bodyPr>
          <a:lstStyle/>
          <a:p>
            <a:r>
              <a:rPr lang="en-US" dirty="0" smtClean="0"/>
              <a:t>Extreme volcanic activity in the early formation of the Earth led to large structures of igneous rock that laid the foundation for the continental landmasses still around today.</a:t>
            </a:r>
          </a:p>
          <a:p>
            <a:endParaRPr lang="en-US" dirty="0" smtClean="0"/>
          </a:p>
          <a:p>
            <a:r>
              <a:rPr lang="en-US" dirty="0" smtClean="0"/>
              <a:t>These igneous rock structures are called </a:t>
            </a:r>
            <a:r>
              <a:rPr lang="en-US" u="sng" dirty="0" smtClean="0"/>
              <a:t>Precambrian Shields</a:t>
            </a:r>
            <a:r>
              <a:rPr lang="en-US" dirty="0" smtClean="0"/>
              <a:t> named after the time period they originate. Most are deeply buried under sedimentary rock layers but some have become exposed through erosion. </a:t>
            </a:r>
            <a:endParaRPr lang="en-US" dirty="0"/>
          </a:p>
        </p:txBody>
      </p:sp>
    </p:spTree>
    <p:extLst>
      <p:ext uri="{BB962C8B-B14F-4D97-AF65-F5344CB8AC3E}">
        <p14:creationId xmlns:p14="http://schemas.microsoft.com/office/powerpoint/2010/main" val="4110770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17582"/>
            <a:ext cx="7315201" cy="1202485"/>
          </a:xfrm>
        </p:spPr>
        <p:txBody>
          <a:bodyPr>
            <a:normAutofit fontScale="90000"/>
          </a:bodyPr>
          <a:lstStyle/>
          <a:p>
            <a:r>
              <a:rPr lang="en-US" dirty="0" smtClean="0"/>
              <a:t>Worldwide Precambrian Shields</a:t>
            </a:r>
            <a:endParaRPr lang="en-US" dirty="0"/>
          </a:p>
        </p:txBody>
      </p:sp>
      <p:pic>
        <p:nvPicPr>
          <p:cNvPr id="8194" name="Picture 2" descr="http://bc.outcrop.org/images/geologic_time/lutge8e/FG19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7620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23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6965245" cy="782618"/>
          </a:xfrm>
        </p:spPr>
        <p:txBody>
          <a:bodyPr/>
          <a:lstStyle/>
          <a:p>
            <a:r>
              <a:rPr lang="en-US" dirty="0" smtClean="0"/>
              <a:t>Trace Evidence</a:t>
            </a:r>
            <a:endParaRPr lang="en-US" dirty="0"/>
          </a:p>
        </p:txBody>
      </p:sp>
      <p:sp>
        <p:nvSpPr>
          <p:cNvPr id="3" name="Content Placeholder 2"/>
          <p:cNvSpPr>
            <a:spLocks noGrp="1"/>
          </p:cNvSpPr>
          <p:nvPr>
            <p:ph idx="1"/>
          </p:nvPr>
        </p:nvSpPr>
        <p:spPr>
          <a:xfrm>
            <a:off x="838200" y="1524000"/>
            <a:ext cx="7467600" cy="4724400"/>
          </a:xfrm>
        </p:spPr>
        <p:txBody>
          <a:bodyPr>
            <a:normAutofit/>
          </a:bodyPr>
          <a:lstStyle/>
          <a:p>
            <a:r>
              <a:rPr lang="en-US" dirty="0" smtClean="0"/>
              <a:t>Zircon minerals are found worldwide in igneous rocks and can be easily dated using radioactive dating techniques</a:t>
            </a:r>
          </a:p>
          <a:p>
            <a:pPr marL="0" indent="0">
              <a:buNone/>
            </a:pPr>
            <a:endParaRPr lang="en-US" dirty="0"/>
          </a:p>
          <a:p>
            <a:r>
              <a:rPr lang="en-US" dirty="0" smtClean="0"/>
              <a:t>Scientists have found zircon</a:t>
            </a:r>
          </a:p>
          <a:p>
            <a:pPr marL="0" indent="0">
              <a:buNone/>
            </a:pPr>
            <a:r>
              <a:rPr lang="en-US" dirty="0"/>
              <a:t> </a:t>
            </a:r>
            <a:r>
              <a:rPr lang="en-US" dirty="0" smtClean="0"/>
              <a:t>  mineral crystals from igneous </a:t>
            </a:r>
          </a:p>
          <a:p>
            <a:pPr marL="0" indent="0">
              <a:buNone/>
            </a:pPr>
            <a:r>
              <a:rPr lang="en-US" dirty="0"/>
              <a:t> </a:t>
            </a:r>
            <a:r>
              <a:rPr lang="en-US" dirty="0" smtClean="0"/>
              <a:t>  rocks in </a:t>
            </a:r>
            <a:r>
              <a:rPr lang="en-US" dirty="0" err="1" smtClean="0"/>
              <a:t>precambrian</a:t>
            </a:r>
            <a:r>
              <a:rPr lang="en-US" dirty="0" smtClean="0"/>
              <a:t> shields </a:t>
            </a:r>
          </a:p>
          <a:p>
            <a:pPr marL="0" indent="0">
              <a:buNone/>
            </a:pPr>
            <a:r>
              <a:rPr lang="en-US" dirty="0"/>
              <a:t> </a:t>
            </a:r>
            <a:r>
              <a:rPr lang="en-US" dirty="0" smtClean="0"/>
              <a:t>  that are 4.4 billion years old, </a:t>
            </a:r>
          </a:p>
          <a:p>
            <a:pPr marL="0" indent="0">
              <a:buNone/>
            </a:pPr>
            <a:r>
              <a:rPr lang="en-US" dirty="0"/>
              <a:t> </a:t>
            </a:r>
            <a:r>
              <a:rPr lang="en-US" dirty="0" smtClean="0"/>
              <a:t>  the oldest surviving minerals known to exist and</a:t>
            </a:r>
          </a:p>
          <a:p>
            <a:pPr marL="0" indent="0">
              <a:buNone/>
            </a:pPr>
            <a:r>
              <a:rPr lang="en-US" dirty="0" smtClean="0"/>
              <a:t>   a match for the timeline of the formation of </a:t>
            </a:r>
          </a:p>
          <a:p>
            <a:pPr marL="0" indent="0">
              <a:buNone/>
            </a:pPr>
            <a:r>
              <a:rPr lang="en-US" dirty="0"/>
              <a:t> </a:t>
            </a:r>
            <a:r>
              <a:rPr lang="en-US" dirty="0" smtClean="0"/>
              <a:t>  solid surfaces on Earth</a:t>
            </a:r>
            <a:endParaRPr lang="en-US" dirty="0"/>
          </a:p>
        </p:txBody>
      </p:sp>
      <p:pic>
        <p:nvPicPr>
          <p:cNvPr id="9218" name="Picture 2" descr="Zircã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126" y="2668392"/>
            <a:ext cx="2660073" cy="218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5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Metamorphic Rocks</a:t>
            </a:r>
            <a:endParaRPr lang="en-US" dirty="0"/>
          </a:p>
        </p:txBody>
      </p:sp>
      <p:sp>
        <p:nvSpPr>
          <p:cNvPr id="3" name="Content Placeholder 2"/>
          <p:cNvSpPr>
            <a:spLocks noGrp="1"/>
          </p:cNvSpPr>
          <p:nvPr>
            <p:ph idx="1"/>
          </p:nvPr>
        </p:nvSpPr>
        <p:spPr>
          <a:xfrm>
            <a:off x="914400" y="2209800"/>
            <a:ext cx="3413760" cy="3603812"/>
          </a:xfrm>
        </p:spPr>
        <p:txBody>
          <a:bodyPr/>
          <a:lstStyle/>
          <a:p>
            <a:r>
              <a:rPr lang="en-US" dirty="0" smtClean="0"/>
              <a:t>Rocks that have been put under intense heat and pressure may not melt but may experience a change in their chemical structure.</a:t>
            </a:r>
            <a:endParaRPr lang="en-US" dirty="0"/>
          </a:p>
        </p:txBody>
      </p:sp>
      <p:pic>
        <p:nvPicPr>
          <p:cNvPr id="5" name="Picture 4"/>
          <p:cNvPicPr>
            <a:picLocks noChangeAspect="1"/>
          </p:cNvPicPr>
          <p:nvPr/>
        </p:nvPicPr>
        <p:blipFill>
          <a:blip r:embed="rId2"/>
          <a:stretch>
            <a:fillRect/>
          </a:stretch>
        </p:blipFill>
        <p:spPr>
          <a:xfrm>
            <a:off x="3453695" y="4492718"/>
            <a:ext cx="2247900" cy="2266950"/>
          </a:xfrm>
          <a:prstGeom prst="rect">
            <a:avLst/>
          </a:prstGeom>
        </p:spPr>
      </p:pic>
      <p:pic>
        <p:nvPicPr>
          <p:cNvPr id="6" name="Picture 5"/>
          <p:cNvPicPr>
            <a:picLocks noChangeAspect="1"/>
          </p:cNvPicPr>
          <p:nvPr/>
        </p:nvPicPr>
        <p:blipFill>
          <a:blip r:embed="rId3"/>
          <a:stretch>
            <a:fillRect/>
          </a:stretch>
        </p:blipFill>
        <p:spPr>
          <a:xfrm>
            <a:off x="4495800" y="2016985"/>
            <a:ext cx="3800475" cy="2286000"/>
          </a:xfrm>
          <a:prstGeom prst="rect">
            <a:avLst/>
          </a:prstGeom>
        </p:spPr>
      </p:pic>
      <p:pic>
        <p:nvPicPr>
          <p:cNvPr id="7" name="Picture 6"/>
          <p:cNvPicPr>
            <a:picLocks noChangeAspect="1"/>
          </p:cNvPicPr>
          <p:nvPr/>
        </p:nvPicPr>
        <p:blipFill>
          <a:blip r:embed="rId4"/>
          <a:stretch>
            <a:fillRect/>
          </a:stretch>
        </p:blipFill>
        <p:spPr>
          <a:xfrm>
            <a:off x="6106852" y="4492718"/>
            <a:ext cx="2243137" cy="2243137"/>
          </a:xfrm>
          <a:prstGeom prst="rect">
            <a:avLst/>
          </a:prstGeom>
        </p:spPr>
      </p:pic>
    </p:spTree>
    <p:extLst>
      <p:ext uri="{BB962C8B-B14F-4D97-AF65-F5344CB8AC3E}">
        <p14:creationId xmlns:p14="http://schemas.microsoft.com/office/powerpoint/2010/main" val="735226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44524" y="4269257"/>
            <a:ext cx="2152650" cy="1902943"/>
          </a:xfrm>
          <a:prstGeom prst="rect">
            <a:avLst/>
          </a:prstGeom>
        </p:spPr>
      </p:pic>
      <p:pic>
        <p:nvPicPr>
          <p:cNvPr id="5" name="Picture 4"/>
          <p:cNvPicPr>
            <a:picLocks noChangeAspect="1"/>
          </p:cNvPicPr>
          <p:nvPr/>
        </p:nvPicPr>
        <p:blipFill>
          <a:blip r:embed="rId3"/>
          <a:stretch>
            <a:fillRect/>
          </a:stretch>
        </p:blipFill>
        <p:spPr>
          <a:xfrm>
            <a:off x="6342297" y="3297218"/>
            <a:ext cx="2286000" cy="2286000"/>
          </a:xfrm>
          <a:prstGeom prst="rect">
            <a:avLst/>
          </a:prstGeom>
        </p:spPr>
      </p:pic>
      <p:sp>
        <p:nvSpPr>
          <p:cNvPr id="2" name="Title 1"/>
          <p:cNvSpPr>
            <a:spLocks noGrp="1"/>
          </p:cNvSpPr>
          <p:nvPr>
            <p:ph type="title"/>
          </p:nvPr>
        </p:nvSpPr>
        <p:spPr/>
        <p:txBody>
          <a:bodyPr/>
          <a:lstStyle/>
          <a:p>
            <a:r>
              <a:rPr lang="en-US" dirty="0" smtClean="0"/>
              <a:t>Sedimentary Rocks</a:t>
            </a:r>
            <a:endParaRPr lang="en-US" dirty="0"/>
          </a:p>
        </p:txBody>
      </p:sp>
      <p:sp>
        <p:nvSpPr>
          <p:cNvPr id="3" name="Content Placeholder 2"/>
          <p:cNvSpPr>
            <a:spLocks noGrp="1"/>
          </p:cNvSpPr>
          <p:nvPr>
            <p:ph idx="1"/>
          </p:nvPr>
        </p:nvSpPr>
        <p:spPr>
          <a:xfrm>
            <a:off x="914400" y="1905000"/>
            <a:ext cx="3581400" cy="4267200"/>
          </a:xfrm>
        </p:spPr>
        <p:txBody>
          <a:bodyPr>
            <a:normAutofit lnSpcReduction="10000"/>
          </a:bodyPr>
          <a:lstStyle/>
          <a:p>
            <a:r>
              <a:rPr lang="en-US" dirty="0" smtClean="0"/>
              <a:t>Sedimentary rocks form when other rocks are weathered (broken down) into sediments, eroded (moved) and deposited in new locations. </a:t>
            </a:r>
          </a:p>
          <a:p>
            <a:r>
              <a:rPr lang="en-US" dirty="0" smtClean="0"/>
              <a:t>Deposited sediments become buried and with enough pressure can fuse into sedimentary rocks.</a:t>
            </a:r>
          </a:p>
          <a:p>
            <a:endParaRPr lang="en-US" dirty="0"/>
          </a:p>
        </p:txBody>
      </p:sp>
      <p:pic>
        <p:nvPicPr>
          <p:cNvPr id="4" name="Picture 3"/>
          <p:cNvPicPr>
            <a:picLocks noChangeAspect="1"/>
          </p:cNvPicPr>
          <p:nvPr/>
        </p:nvPicPr>
        <p:blipFill>
          <a:blip r:embed="rId4"/>
          <a:stretch>
            <a:fillRect/>
          </a:stretch>
        </p:blipFill>
        <p:spPr>
          <a:xfrm>
            <a:off x="4676423" y="1676400"/>
            <a:ext cx="2431852" cy="1905000"/>
          </a:xfrm>
          <a:prstGeom prst="rect">
            <a:avLst/>
          </a:prstGeom>
        </p:spPr>
      </p:pic>
    </p:spTree>
    <p:extLst>
      <p:ext uri="{BB962C8B-B14F-4D97-AF65-F5344CB8AC3E}">
        <p14:creationId xmlns:p14="http://schemas.microsoft.com/office/powerpoint/2010/main" val="260794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67000"/>
            <a:ext cx="6965245" cy="1202485"/>
          </a:xfrm>
        </p:spPr>
        <p:txBody>
          <a:bodyPr>
            <a:normAutofit fontScale="90000"/>
          </a:bodyPr>
          <a:lstStyle/>
          <a:p>
            <a:r>
              <a:rPr lang="en-US" dirty="0" smtClean="0"/>
              <a:t>What kind of clues can we use to determine what kind of life and landforms were present in the past?</a:t>
            </a:r>
            <a:br>
              <a:rPr lang="en-US" dirty="0" smtClean="0"/>
            </a:br>
            <a:r>
              <a:rPr lang="en-US" dirty="0" smtClean="0"/>
              <a:t>How do we know where the continents have been? How do we know about past climate change? Extinctions?</a:t>
            </a:r>
            <a:endParaRPr lang="en-US" dirty="0"/>
          </a:p>
        </p:txBody>
      </p:sp>
    </p:spTree>
    <p:extLst>
      <p:ext uri="{BB962C8B-B14F-4D97-AF65-F5344CB8AC3E}">
        <p14:creationId xmlns:p14="http://schemas.microsoft.com/office/powerpoint/2010/main" val="2410075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7"/>
          </a:xfrm>
        </p:spPr>
        <p:txBody>
          <a:bodyPr/>
          <a:lstStyle/>
          <a:p>
            <a:r>
              <a:rPr lang="en-US" dirty="0" smtClean="0"/>
              <a:t>Geologic Correlation</a:t>
            </a:r>
            <a:endParaRPr lang="en-US" dirty="0"/>
          </a:p>
        </p:txBody>
      </p:sp>
      <p:sp>
        <p:nvSpPr>
          <p:cNvPr id="3" name="Content Placeholder 2"/>
          <p:cNvSpPr>
            <a:spLocks noGrp="1"/>
          </p:cNvSpPr>
          <p:nvPr>
            <p:ph idx="1"/>
          </p:nvPr>
        </p:nvSpPr>
        <p:spPr>
          <a:xfrm>
            <a:off x="838200" y="1600200"/>
            <a:ext cx="7391400" cy="4419600"/>
          </a:xfrm>
        </p:spPr>
        <p:txBody>
          <a:bodyPr>
            <a:normAutofit lnSpcReduction="10000"/>
          </a:bodyPr>
          <a:lstStyle/>
          <a:p>
            <a:r>
              <a:rPr lang="en-US" dirty="0" smtClean="0"/>
              <a:t>In 1785 James Hutton, an English geologist, suggested that the natural cycles at work have been slowly repeated over and over throughout time in an idea called </a:t>
            </a:r>
            <a:r>
              <a:rPr lang="en-US" u="sng" dirty="0" smtClean="0"/>
              <a:t>Gradualism</a:t>
            </a:r>
            <a:endParaRPr lang="en-US" dirty="0" smtClean="0"/>
          </a:p>
          <a:p>
            <a:r>
              <a:rPr lang="en-US" dirty="0" smtClean="0"/>
              <a:t>Based on Hutton’s work, in 1830 Charles Lyell published the </a:t>
            </a:r>
            <a:r>
              <a:rPr lang="en-US" u="sng" dirty="0" smtClean="0"/>
              <a:t>Principle of Uniformitarianism</a:t>
            </a:r>
            <a:r>
              <a:rPr lang="en-US" dirty="0" smtClean="0"/>
              <a:t> that states that the processes occurring on the surface of the Earth are the same processes that have been occurring since the formation of the Earth</a:t>
            </a:r>
          </a:p>
          <a:p>
            <a:r>
              <a:rPr lang="en-US" dirty="0" smtClean="0"/>
              <a:t>While these processes might be the same he also says that the rate, intensity and scale at which they happen can change</a:t>
            </a:r>
            <a:endParaRPr lang="en-US" dirty="0"/>
          </a:p>
        </p:txBody>
      </p:sp>
    </p:spTree>
    <p:extLst>
      <p:ext uri="{BB962C8B-B14F-4D97-AF65-F5344CB8AC3E}">
        <p14:creationId xmlns:p14="http://schemas.microsoft.com/office/powerpoint/2010/main" val="3286073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06418"/>
          </a:xfrm>
        </p:spPr>
        <p:txBody>
          <a:bodyPr>
            <a:normAutofit fontScale="90000"/>
          </a:bodyPr>
          <a:lstStyle/>
          <a:p>
            <a:r>
              <a:rPr lang="en-US" dirty="0" smtClean="0"/>
              <a:t>Geologic Correlation</a:t>
            </a:r>
            <a:endParaRPr lang="en-US" dirty="0"/>
          </a:p>
        </p:txBody>
      </p:sp>
      <p:sp>
        <p:nvSpPr>
          <p:cNvPr id="3" name="Content Placeholder 2"/>
          <p:cNvSpPr>
            <a:spLocks noGrp="1"/>
          </p:cNvSpPr>
          <p:nvPr>
            <p:ph idx="1"/>
          </p:nvPr>
        </p:nvSpPr>
        <p:spPr>
          <a:xfrm>
            <a:off x="1143000" y="1600200"/>
            <a:ext cx="6516445" cy="4122869"/>
          </a:xfrm>
        </p:spPr>
        <p:txBody>
          <a:bodyPr/>
          <a:lstStyle/>
          <a:p>
            <a:r>
              <a:rPr lang="en-US" dirty="0" smtClean="0"/>
              <a:t>Uniformitarianism was initially proposed as an opposing view to another theory called </a:t>
            </a:r>
            <a:r>
              <a:rPr lang="en-US" u="sng" dirty="0" smtClean="0"/>
              <a:t>Catastrophism</a:t>
            </a:r>
            <a:r>
              <a:rPr lang="en-US" dirty="0" smtClean="0"/>
              <a:t> which stated that the Earth has experienced brief periods of cataclysmic change causing widespread damage and extinction that forced life to begin again</a:t>
            </a:r>
          </a:p>
          <a:p>
            <a:endParaRPr lang="en-US" dirty="0"/>
          </a:p>
          <a:p>
            <a:r>
              <a:rPr lang="en-US" dirty="0" smtClean="0"/>
              <a:t>Catastrophism was strongly supported by religious groups while Uniformitarianism was preferred by natural scientists of the time</a:t>
            </a:r>
            <a:endParaRPr lang="en-US" dirty="0"/>
          </a:p>
        </p:txBody>
      </p:sp>
    </p:spTree>
    <p:extLst>
      <p:ext uri="{BB962C8B-B14F-4D97-AF65-F5344CB8AC3E}">
        <p14:creationId xmlns:p14="http://schemas.microsoft.com/office/powerpoint/2010/main" val="2578541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Geologic Correlation</a:t>
            </a:r>
            <a:endParaRPr lang="en-US" dirty="0"/>
          </a:p>
        </p:txBody>
      </p:sp>
      <p:pic>
        <p:nvPicPr>
          <p:cNvPr id="10242" name="Picture 2" descr="http://2.bp.blogspot.com/-VpHM15m-h5U/VLVdDQLwdrI/AAAAAAAAD0U/g6uAqLXCYlQ/s1600/Screen-Shot-2013-04-23-at-2.39.12-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45874"/>
            <a:ext cx="7162800" cy="386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271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6965245" cy="1202485"/>
          </a:xfrm>
        </p:spPr>
        <p:txBody>
          <a:bodyPr/>
          <a:lstStyle/>
          <a:p>
            <a:r>
              <a:rPr lang="en-US" dirty="0" smtClean="0"/>
              <a:t>Geologic Correlation</a:t>
            </a:r>
            <a:endParaRPr lang="en-US" dirty="0"/>
          </a:p>
        </p:txBody>
      </p:sp>
      <p:sp>
        <p:nvSpPr>
          <p:cNvPr id="3" name="Content Placeholder 2"/>
          <p:cNvSpPr>
            <a:spLocks noGrp="1"/>
          </p:cNvSpPr>
          <p:nvPr>
            <p:ph idx="1"/>
          </p:nvPr>
        </p:nvSpPr>
        <p:spPr>
          <a:xfrm>
            <a:off x="990600" y="1447800"/>
            <a:ext cx="7162800" cy="4038600"/>
          </a:xfrm>
        </p:spPr>
        <p:txBody>
          <a:bodyPr/>
          <a:lstStyle/>
          <a:p>
            <a:r>
              <a:rPr lang="en-US" dirty="0" smtClean="0"/>
              <a:t>Modern theories of Earth development now blend principles of uniformitarianism and catastrophism into one idea that states that the Earth experiences natural, cyclical changes over time punctuated by catastrophic events</a:t>
            </a:r>
            <a:endParaRPr lang="en-US" dirty="0"/>
          </a:p>
        </p:txBody>
      </p:sp>
      <p:pic>
        <p:nvPicPr>
          <p:cNvPr id="11266" name="Picture 2" descr="http://www.niagarafallslive.com/images/HorseshoefromSk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052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7582" y="3527808"/>
            <a:ext cx="3352800" cy="2308324"/>
          </a:xfrm>
          <a:prstGeom prst="rect">
            <a:avLst/>
          </a:prstGeom>
          <a:noFill/>
          <a:ln w="22225">
            <a:solidFill>
              <a:schemeClr val="bg2">
                <a:lumMod val="25000"/>
              </a:schemeClr>
            </a:solidFill>
          </a:ln>
        </p:spPr>
        <p:txBody>
          <a:bodyPr wrap="square" rtlCol="0">
            <a:spAutoFit/>
          </a:bodyPr>
          <a:lstStyle/>
          <a:p>
            <a:pPr algn="ctr"/>
            <a:r>
              <a:rPr lang="en-US" b="1" dirty="0" smtClean="0">
                <a:solidFill>
                  <a:srgbClr val="FF0000"/>
                </a:solidFill>
              </a:rPr>
              <a:t>Even James Hutton agreed that the gradual processes that form Niagara Falls will cause it to erode to Lake Erie in less than 10,000 years resulting in a catastrophic flooding of North America</a:t>
            </a:r>
            <a:endParaRPr lang="en-US" b="1" dirty="0">
              <a:solidFill>
                <a:srgbClr val="FF0000"/>
              </a:solidFill>
            </a:endParaRPr>
          </a:p>
        </p:txBody>
      </p:sp>
    </p:spTree>
    <p:extLst>
      <p:ext uri="{BB962C8B-B14F-4D97-AF65-F5344CB8AC3E}">
        <p14:creationId xmlns:p14="http://schemas.microsoft.com/office/powerpoint/2010/main" val="2604775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782618"/>
          </a:xfrm>
        </p:spPr>
        <p:txBody>
          <a:bodyPr/>
          <a:lstStyle/>
          <a:p>
            <a:r>
              <a:rPr lang="en-US" dirty="0" smtClean="0"/>
              <a:t>Solar System Formation</a:t>
            </a:r>
            <a:endParaRPr lang="en-US" dirty="0"/>
          </a:p>
        </p:txBody>
      </p:sp>
      <p:sp>
        <p:nvSpPr>
          <p:cNvPr id="3" name="Content Placeholder 2"/>
          <p:cNvSpPr>
            <a:spLocks noGrp="1"/>
          </p:cNvSpPr>
          <p:nvPr>
            <p:ph idx="1"/>
          </p:nvPr>
        </p:nvSpPr>
        <p:spPr>
          <a:xfrm>
            <a:off x="914400" y="1447800"/>
            <a:ext cx="7391400" cy="4572000"/>
          </a:xfrm>
        </p:spPr>
        <p:txBody>
          <a:bodyPr>
            <a:normAutofit/>
          </a:bodyPr>
          <a:lstStyle/>
          <a:p>
            <a:r>
              <a:rPr lang="en-US" dirty="0" smtClean="0"/>
              <a:t>Current scientific theories place the formation of the solar system at approximately 4.6 billion years ago when debris surrounding the formation of a star began to coalesce into </a:t>
            </a:r>
            <a:r>
              <a:rPr lang="en-US" dirty="0" err="1" smtClean="0"/>
              <a:t>planetismals</a:t>
            </a:r>
            <a:r>
              <a:rPr lang="en-US" dirty="0" smtClean="0"/>
              <a:t> at various distances from the Sun</a:t>
            </a:r>
          </a:p>
          <a:p>
            <a:pPr marL="0" indent="0">
              <a:buNone/>
            </a:pPr>
            <a:endParaRPr lang="en-US" dirty="0"/>
          </a:p>
          <a:p>
            <a:r>
              <a:rPr lang="en-US" dirty="0" smtClean="0"/>
              <a:t>Evidence suggests that</a:t>
            </a:r>
          </a:p>
          <a:p>
            <a:pPr marL="0" indent="0">
              <a:buNone/>
            </a:pPr>
            <a:r>
              <a:rPr lang="en-US" dirty="0" smtClean="0"/>
              <a:t>  this process took around</a:t>
            </a:r>
          </a:p>
          <a:p>
            <a:pPr marL="0" indent="0">
              <a:buNone/>
            </a:pPr>
            <a:r>
              <a:rPr lang="en-US" dirty="0" smtClean="0"/>
              <a:t>  500 million years before </a:t>
            </a:r>
          </a:p>
          <a:p>
            <a:pPr marL="0" indent="0">
              <a:buNone/>
            </a:pPr>
            <a:r>
              <a:rPr lang="en-US" dirty="0" smtClean="0"/>
              <a:t>  the planets had formed in </a:t>
            </a:r>
          </a:p>
          <a:p>
            <a:pPr marL="0" indent="0">
              <a:buNone/>
            </a:pPr>
            <a:r>
              <a:rPr lang="en-US" dirty="0"/>
              <a:t> </a:t>
            </a:r>
            <a:r>
              <a:rPr lang="en-US" dirty="0" smtClean="0"/>
              <a:t> the orbits we see today</a:t>
            </a:r>
            <a:endParaRPr lang="en-US" dirty="0"/>
          </a:p>
        </p:txBody>
      </p:sp>
      <p:pic>
        <p:nvPicPr>
          <p:cNvPr id="2050" name="Picture 2" descr="http://www.wolaver.org/Space/dumbbell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200400"/>
            <a:ext cx="3657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373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877067"/>
          </a:xfrm>
        </p:spPr>
        <p:txBody>
          <a:bodyPr/>
          <a:lstStyle/>
          <a:p>
            <a:r>
              <a:rPr lang="en-US" dirty="0" smtClean="0"/>
              <a:t>Other Geologic Laws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6794883"/>
              </p:ext>
            </p:extLst>
          </p:nvPr>
        </p:nvGraphicFramePr>
        <p:xfrm>
          <a:off x="914400" y="1524000"/>
          <a:ext cx="7391400" cy="3931920"/>
        </p:xfrm>
        <a:graphic>
          <a:graphicData uri="http://schemas.openxmlformats.org/drawingml/2006/table">
            <a:tbl>
              <a:tblPr firstRow="1" bandRow="1">
                <a:tableStyleId>{5C22544A-7EE6-4342-B048-85BDC9FD1C3A}</a:tableStyleId>
              </a:tblPr>
              <a:tblGrid>
                <a:gridCol w="2463800"/>
                <a:gridCol w="2372549"/>
                <a:gridCol w="2555051"/>
              </a:tblGrid>
              <a:tr h="609600">
                <a:tc>
                  <a:txBody>
                    <a:bodyPr/>
                    <a:lstStyle/>
                    <a:p>
                      <a:pPr algn="ctr"/>
                      <a:r>
                        <a:rPr lang="en-US" dirty="0" smtClean="0"/>
                        <a:t>Original Horizontality</a:t>
                      </a:r>
                      <a:endParaRPr lang="en-US" dirty="0"/>
                    </a:p>
                  </a:txBody>
                  <a:tcPr marL="91954" marR="91954"/>
                </a:tc>
                <a:tc>
                  <a:txBody>
                    <a:bodyPr/>
                    <a:lstStyle/>
                    <a:p>
                      <a:pPr algn="ctr"/>
                      <a:r>
                        <a:rPr lang="en-US" dirty="0" smtClean="0"/>
                        <a:t>Superposition</a:t>
                      </a:r>
                      <a:endParaRPr lang="en-US" dirty="0"/>
                    </a:p>
                  </a:txBody>
                  <a:tcPr marL="91954" marR="91954"/>
                </a:tc>
                <a:tc>
                  <a:txBody>
                    <a:bodyPr/>
                    <a:lstStyle/>
                    <a:p>
                      <a:pPr algn="ctr"/>
                      <a:r>
                        <a:rPr lang="en-US" dirty="0" smtClean="0"/>
                        <a:t>Cross-Cutting Relationships</a:t>
                      </a:r>
                      <a:endParaRPr lang="en-US" dirty="0"/>
                    </a:p>
                  </a:txBody>
                  <a:tcPr marL="91954" marR="91954"/>
                </a:tc>
              </a:tr>
              <a:tr h="3067379">
                <a:tc>
                  <a:txBody>
                    <a:bodyPr/>
                    <a:lstStyle/>
                    <a:p>
                      <a:pPr>
                        <a:buFont typeface="Wingdings" pitchFamily="2" charset="2"/>
                        <a:buChar char="Ø"/>
                      </a:pPr>
                      <a:r>
                        <a:rPr lang="en-US" sz="2400" dirty="0" smtClean="0"/>
                        <a:t>States that sedimentary rocks are deposited</a:t>
                      </a:r>
                      <a:r>
                        <a:rPr lang="en-US" sz="2400" baseline="0" dirty="0" smtClean="0"/>
                        <a:t> in horizontal or nearly horizontal layers</a:t>
                      </a:r>
                    </a:p>
                    <a:p>
                      <a:pPr>
                        <a:buFont typeface="Wingdings" pitchFamily="2" charset="2"/>
                        <a:buNone/>
                      </a:pPr>
                      <a:endParaRPr lang="en-US" sz="1400" baseline="0" dirty="0" smtClean="0"/>
                    </a:p>
                    <a:p>
                      <a:pPr>
                        <a:buFont typeface="Wingdings" pitchFamily="2" charset="2"/>
                        <a:buNone/>
                      </a:pPr>
                      <a:endParaRPr lang="en-US" sz="1400" baseline="0" dirty="0" smtClean="0"/>
                    </a:p>
                    <a:p>
                      <a:pPr>
                        <a:buFont typeface="Wingdings" pitchFamily="2" charset="2"/>
                        <a:buChar char="Ø"/>
                      </a:pPr>
                      <a:endParaRPr lang="en-US" sz="1400" dirty="0"/>
                    </a:p>
                  </a:txBody>
                  <a:tcPr marL="91954" marR="91954"/>
                </a:tc>
                <a:tc>
                  <a:txBody>
                    <a:bodyPr/>
                    <a:lstStyle/>
                    <a:p>
                      <a:pPr>
                        <a:buFont typeface="Wingdings" pitchFamily="2" charset="2"/>
                        <a:buChar char="Ø"/>
                      </a:pPr>
                      <a:r>
                        <a:rPr lang="en-US" sz="2000" dirty="0" smtClean="0"/>
                        <a:t>States that in an undisturbed</a:t>
                      </a:r>
                      <a:r>
                        <a:rPr lang="en-US" sz="2000" baseline="0" dirty="0" smtClean="0"/>
                        <a:t> rock sequence, the oldest rocks are at the bottom and each successive layer is younger than the layer beneath it</a:t>
                      </a:r>
                    </a:p>
                    <a:p>
                      <a:pPr>
                        <a:buFont typeface="Wingdings" pitchFamily="2" charset="2"/>
                        <a:buNone/>
                      </a:pPr>
                      <a:endParaRPr lang="en-US" sz="1400" baseline="0" dirty="0" smtClean="0"/>
                    </a:p>
                  </a:txBody>
                  <a:tcPr marL="91954" marR="91954"/>
                </a:tc>
                <a:tc>
                  <a:txBody>
                    <a:bodyPr/>
                    <a:lstStyle/>
                    <a:p>
                      <a:pPr>
                        <a:buFont typeface="Wingdings" pitchFamily="2" charset="2"/>
                        <a:buChar char="Ø"/>
                      </a:pPr>
                      <a:r>
                        <a:rPr lang="en-US" sz="2000" dirty="0" smtClean="0"/>
                        <a:t>States</a:t>
                      </a:r>
                      <a:r>
                        <a:rPr lang="en-US" sz="2000" baseline="0" dirty="0" smtClean="0"/>
                        <a:t> that an intrusion or a fault is younger than the rock it cuts across</a:t>
                      </a:r>
                      <a:endParaRPr lang="en-US" sz="2000" dirty="0"/>
                    </a:p>
                  </a:txBody>
                  <a:tcPr marL="91954" marR="91954"/>
                </a:tc>
              </a:tr>
            </a:tbl>
          </a:graphicData>
        </a:graphic>
      </p:graphicFrame>
      <p:pic>
        <p:nvPicPr>
          <p:cNvPr id="5" name="Picture 2" descr="http://kingfish.coastal.edu/marine/risingtide/cores/figures/law_cross.gif"/>
          <p:cNvPicPr>
            <a:picLocks noChangeAspect="1" noChangeArrowheads="1"/>
          </p:cNvPicPr>
          <p:nvPr/>
        </p:nvPicPr>
        <p:blipFill>
          <a:blip r:embed="rId2" cstate="print"/>
          <a:srcRect/>
          <a:stretch>
            <a:fillRect/>
          </a:stretch>
        </p:blipFill>
        <p:spPr bwMode="auto">
          <a:xfrm>
            <a:off x="5867400" y="3733800"/>
            <a:ext cx="2302934" cy="1828800"/>
          </a:xfrm>
          <a:prstGeom prst="rect">
            <a:avLst/>
          </a:prstGeom>
          <a:noFill/>
        </p:spPr>
      </p:pic>
    </p:spTree>
    <p:extLst>
      <p:ext uri="{BB962C8B-B14F-4D97-AF65-F5344CB8AC3E}">
        <p14:creationId xmlns:p14="http://schemas.microsoft.com/office/powerpoint/2010/main" val="2057114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877067"/>
          </a:xfrm>
        </p:spPr>
        <p:txBody>
          <a:bodyPr/>
          <a:lstStyle/>
          <a:p>
            <a:r>
              <a:rPr lang="en-US" dirty="0" smtClean="0"/>
              <a:t>Relative Age</a:t>
            </a:r>
            <a:endParaRPr lang="en-US" dirty="0"/>
          </a:p>
        </p:txBody>
      </p:sp>
      <p:sp>
        <p:nvSpPr>
          <p:cNvPr id="3" name="Content Placeholder 2"/>
          <p:cNvSpPr>
            <a:spLocks noGrp="1"/>
          </p:cNvSpPr>
          <p:nvPr>
            <p:ph idx="1"/>
          </p:nvPr>
        </p:nvSpPr>
        <p:spPr>
          <a:xfrm>
            <a:off x="990600" y="1600200"/>
            <a:ext cx="7162800" cy="3970469"/>
          </a:xfrm>
        </p:spPr>
        <p:txBody>
          <a:bodyPr/>
          <a:lstStyle/>
          <a:p>
            <a:r>
              <a:rPr lang="en-US" dirty="0"/>
              <a:t>Relative-Age dating places the ages of rocks and the events that formed them in order, but without exact dates, through comparisons of rock layers to one another.</a:t>
            </a:r>
          </a:p>
          <a:p>
            <a:endParaRPr lang="en-US" dirty="0"/>
          </a:p>
        </p:txBody>
      </p:sp>
      <p:sp>
        <p:nvSpPr>
          <p:cNvPr id="4" name="TextBox 3"/>
          <p:cNvSpPr txBox="1"/>
          <p:nvPr/>
        </p:nvSpPr>
        <p:spPr>
          <a:xfrm>
            <a:off x="1357745" y="3637140"/>
            <a:ext cx="2286000" cy="1938992"/>
          </a:xfrm>
          <a:prstGeom prst="rect">
            <a:avLst/>
          </a:prstGeom>
          <a:noFill/>
        </p:spPr>
        <p:txBody>
          <a:bodyPr wrap="square" rtlCol="0">
            <a:spAutoFit/>
          </a:bodyPr>
          <a:lstStyle/>
          <a:p>
            <a:pPr algn="ctr"/>
            <a:r>
              <a:rPr lang="en-US" sz="2400" b="1" dirty="0" smtClean="0">
                <a:solidFill>
                  <a:srgbClr val="FF0000"/>
                </a:solidFill>
              </a:rPr>
              <a:t>What would be the correct order for the ages of these rocks?</a:t>
            </a:r>
            <a:endParaRPr lang="en-US" sz="2400" b="1" dirty="0">
              <a:solidFill>
                <a:srgbClr val="FF0000"/>
              </a:solidFill>
            </a:endParaRPr>
          </a:p>
        </p:txBody>
      </p:sp>
      <p:pic>
        <p:nvPicPr>
          <p:cNvPr id="12292" name="Picture 4" descr="http://www.troy.k12.ny.us/Old%20Sites/Faculty/dibarij/earth%20science/earth%20science%20images/nf-13-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140" y="3637140"/>
            <a:ext cx="4664242" cy="194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3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upload.wikimedia.org/wikipedia/commons/thumb/5/59/Sequence_of_rock_units.png/500px-Sequence_of_rock_un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0"/>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685800"/>
            <a:ext cx="6965245" cy="706418"/>
          </a:xfrm>
        </p:spPr>
        <p:txBody>
          <a:bodyPr>
            <a:normAutofit fontScale="90000"/>
          </a:bodyPr>
          <a:lstStyle/>
          <a:p>
            <a:r>
              <a:rPr lang="en-US" dirty="0" smtClean="0"/>
              <a:t>Relative Age</a:t>
            </a:r>
            <a:endParaRPr lang="en-US" dirty="0"/>
          </a:p>
        </p:txBody>
      </p:sp>
      <p:sp>
        <p:nvSpPr>
          <p:cNvPr id="3" name="Content Placeholder 2"/>
          <p:cNvSpPr>
            <a:spLocks noGrp="1"/>
          </p:cNvSpPr>
          <p:nvPr>
            <p:ph idx="1"/>
          </p:nvPr>
        </p:nvSpPr>
        <p:spPr>
          <a:xfrm>
            <a:off x="914400" y="1371600"/>
            <a:ext cx="7315200" cy="4648200"/>
          </a:xfrm>
        </p:spPr>
        <p:txBody>
          <a:bodyPr>
            <a:normAutofit/>
          </a:bodyPr>
          <a:lstStyle/>
          <a:p>
            <a:r>
              <a:rPr lang="en-US" dirty="0" smtClean="0"/>
              <a:t>When igneous rock structures form across sedimentary rock layers it means that the magma intruded into the sedimentary layers and cooled to form the igneous rock called an </a:t>
            </a:r>
            <a:r>
              <a:rPr lang="en-US" u="sng" dirty="0" smtClean="0"/>
              <a:t>intrusion</a:t>
            </a:r>
            <a:endParaRPr lang="en-US" dirty="0"/>
          </a:p>
          <a:p>
            <a:r>
              <a:rPr lang="en-US" dirty="0" smtClean="0"/>
              <a:t>According to the </a:t>
            </a:r>
            <a:r>
              <a:rPr lang="en-US" u="sng" dirty="0" smtClean="0"/>
              <a:t>Law of Cross-cutting Relationships</a:t>
            </a:r>
            <a:r>
              <a:rPr lang="en-US" dirty="0" smtClean="0"/>
              <a:t> this means that the igneous rock intrusion is younger than the sedimentary layers</a:t>
            </a:r>
            <a:endParaRPr lang="en-US" dirty="0"/>
          </a:p>
          <a:p>
            <a:endParaRPr lang="en-US" dirty="0"/>
          </a:p>
        </p:txBody>
      </p:sp>
      <p:sp>
        <p:nvSpPr>
          <p:cNvPr id="5" name="TextBox 4"/>
          <p:cNvSpPr txBox="1"/>
          <p:nvPr/>
        </p:nvSpPr>
        <p:spPr>
          <a:xfrm>
            <a:off x="5334000" y="4191000"/>
            <a:ext cx="2286000" cy="1938992"/>
          </a:xfrm>
          <a:prstGeom prst="rect">
            <a:avLst/>
          </a:prstGeom>
          <a:noFill/>
        </p:spPr>
        <p:txBody>
          <a:bodyPr wrap="square" rtlCol="0">
            <a:spAutoFit/>
          </a:bodyPr>
          <a:lstStyle/>
          <a:p>
            <a:pPr algn="ctr"/>
            <a:r>
              <a:rPr lang="en-US" sz="2400" b="1" dirty="0" smtClean="0">
                <a:solidFill>
                  <a:srgbClr val="FF0000"/>
                </a:solidFill>
              </a:rPr>
              <a:t>What would be the correct order for the ages of these rocks?</a:t>
            </a:r>
            <a:endParaRPr lang="en-US" sz="2400" b="1" dirty="0">
              <a:solidFill>
                <a:srgbClr val="FF0000"/>
              </a:solidFill>
            </a:endParaRPr>
          </a:p>
        </p:txBody>
      </p:sp>
    </p:spTree>
    <p:extLst>
      <p:ext uri="{BB962C8B-B14F-4D97-AF65-F5344CB8AC3E}">
        <p14:creationId xmlns:p14="http://schemas.microsoft.com/office/powerpoint/2010/main" val="2669680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rmAutofit fontScale="90000"/>
          </a:bodyPr>
          <a:lstStyle/>
          <a:p>
            <a:r>
              <a:rPr lang="en-US" dirty="0" smtClean="0"/>
              <a:t>Relative Age</a:t>
            </a:r>
            <a:endParaRPr lang="en-US" dirty="0"/>
          </a:p>
        </p:txBody>
      </p:sp>
      <p:sp>
        <p:nvSpPr>
          <p:cNvPr id="3" name="Content Placeholder 2"/>
          <p:cNvSpPr>
            <a:spLocks noGrp="1"/>
          </p:cNvSpPr>
          <p:nvPr>
            <p:ph idx="1"/>
          </p:nvPr>
        </p:nvSpPr>
        <p:spPr>
          <a:xfrm>
            <a:off x="820882" y="1371600"/>
            <a:ext cx="7391400" cy="4351469"/>
          </a:xfrm>
        </p:spPr>
        <p:txBody>
          <a:bodyPr>
            <a:normAutofit/>
          </a:bodyPr>
          <a:lstStyle/>
          <a:p>
            <a:pPr marL="0" indent="0" algn="ctr">
              <a:buNone/>
            </a:pPr>
            <a:r>
              <a:rPr lang="en-US" dirty="0" smtClean="0"/>
              <a:t>Since the surface of the Earth is constantly changing due to processes in the rock cycle relative age is not always easily determined.</a:t>
            </a:r>
          </a:p>
          <a:p>
            <a:endParaRPr lang="en-US" dirty="0"/>
          </a:p>
          <a:p>
            <a:r>
              <a:rPr lang="en-US" dirty="0"/>
              <a:t>D</a:t>
            </a:r>
            <a:r>
              <a:rPr lang="en-US" dirty="0" smtClean="0"/>
              <a:t>isturbances that</a:t>
            </a:r>
          </a:p>
          <a:p>
            <a:pPr marL="0" indent="0">
              <a:buNone/>
            </a:pPr>
            <a:r>
              <a:rPr lang="en-US" dirty="0" smtClean="0"/>
              <a:t> can give clues about</a:t>
            </a:r>
          </a:p>
          <a:p>
            <a:pPr marL="0" indent="0">
              <a:buNone/>
            </a:pPr>
            <a:r>
              <a:rPr lang="en-US" dirty="0" smtClean="0"/>
              <a:t> the changes to </a:t>
            </a:r>
          </a:p>
          <a:p>
            <a:pPr marL="0" indent="0">
              <a:buNone/>
            </a:pPr>
            <a:r>
              <a:rPr lang="en-US" dirty="0"/>
              <a:t> </a:t>
            </a:r>
            <a:r>
              <a:rPr lang="en-US" dirty="0" smtClean="0"/>
              <a:t>sedimentary rock layers</a:t>
            </a:r>
          </a:p>
          <a:p>
            <a:pPr marL="0" indent="0">
              <a:buNone/>
            </a:pPr>
            <a:r>
              <a:rPr lang="en-US" dirty="0" smtClean="0"/>
              <a:t> are called unconformities</a:t>
            </a:r>
          </a:p>
          <a:p>
            <a:pPr marL="0" indent="0">
              <a:buNone/>
            </a:pPr>
            <a:r>
              <a:rPr lang="en-US" dirty="0" smtClean="0"/>
              <a:t> </a:t>
            </a:r>
            <a:endParaRPr lang="en-US" dirty="0"/>
          </a:p>
        </p:txBody>
      </p:sp>
      <p:pic>
        <p:nvPicPr>
          <p:cNvPr id="14338" name="Picture 2" descr="http://marlimillerphoto.com/images/SrU-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655" y="2971800"/>
            <a:ext cx="3810000" cy="253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37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858817"/>
          </a:xfrm>
        </p:spPr>
        <p:txBody>
          <a:bodyPr/>
          <a:lstStyle/>
          <a:p>
            <a:r>
              <a:rPr lang="en-US" dirty="0" smtClean="0"/>
              <a:t>Unconformities</a:t>
            </a:r>
            <a:endParaRPr lang="en-US" dirty="0"/>
          </a:p>
        </p:txBody>
      </p:sp>
      <p:sp>
        <p:nvSpPr>
          <p:cNvPr id="3" name="Content Placeholder 2"/>
          <p:cNvSpPr>
            <a:spLocks noGrp="1"/>
          </p:cNvSpPr>
          <p:nvPr>
            <p:ph idx="1"/>
          </p:nvPr>
        </p:nvSpPr>
        <p:spPr>
          <a:xfrm>
            <a:off x="1143000" y="1600200"/>
            <a:ext cx="6858000" cy="4122869"/>
          </a:xfrm>
        </p:spPr>
        <p:txBody>
          <a:bodyPr/>
          <a:lstStyle/>
          <a:p>
            <a:pPr algn="ctr"/>
            <a:r>
              <a:rPr lang="en-US" dirty="0" smtClean="0"/>
              <a:t>There are three different types of unconformities that can occur in rock layers</a:t>
            </a:r>
            <a:endParaRPr lang="en-US" dirty="0"/>
          </a:p>
        </p:txBody>
      </p:sp>
      <p:pic>
        <p:nvPicPr>
          <p:cNvPr id="4" name="Picture 2" descr="http://www.boxofroxs.com/images/disconformity_block_model.jpg"/>
          <p:cNvPicPr>
            <a:picLocks noChangeAspect="1" noChangeArrowheads="1"/>
          </p:cNvPicPr>
          <p:nvPr/>
        </p:nvPicPr>
        <p:blipFill>
          <a:blip r:embed="rId2" cstate="print"/>
          <a:srcRect/>
          <a:stretch>
            <a:fillRect/>
          </a:stretch>
        </p:blipFill>
        <p:spPr bwMode="auto">
          <a:xfrm>
            <a:off x="1143000" y="2808107"/>
            <a:ext cx="3280475" cy="2651342"/>
          </a:xfrm>
          <a:prstGeom prst="rect">
            <a:avLst/>
          </a:prstGeom>
          <a:noFill/>
        </p:spPr>
      </p:pic>
      <p:sp>
        <p:nvSpPr>
          <p:cNvPr id="5" name="TextBox 4"/>
          <p:cNvSpPr txBox="1"/>
          <p:nvPr/>
        </p:nvSpPr>
        <p:spPr>
          <a:xfrm>
            <a:off x="4495800" y="2819400"/>
            <a:ext cx="3733800" cy="2246769"/>
          </a:xfrm>
          <a:prstGeom prst="rect">
            <a:avLst/>
          </a:prstGeom>
          <a:noFill/>
        </p:spPr>
        <p:txBody>
          <a:bodyPr wrap="square" rtlCol="0">
            <a:spAutoFit/>
          </a:bodyPr>
          <a:lstStyle/>
          <a:p>
            <a:pPr algn="ctr"/>
            <a:r>
              <a:rPr lang="en-US" sz="2000" u="sng" dirty="0" smtClean="0"/>
              <a:t>Disconformities</a:t>
            </a:r>
            <a:r>
              <a:rPr lang="en-US" sz="2000" dirty="0" smtClean="0"/>
              <a:t> show weathering of sedimentary rock layers that are then covered with other sedimentary rocks. The uneven weathering and erosion disturbs the horizontal layering of sedimentary rocks.</a:t>
            </a:r>
            <a:endParaRPr lang="en-US" sz="2000" dirty="0"/>
          </a:p>
        </p:txBody>
      </p:sp>
    </p:spTree>
    <p:extLst>
      <p:ext uri="{BB962C8B-B14F-4D97-AF65-F5344CB8AC3E}">
        <p14:creationId xmlns:p14="http://schemas.microsoft.com/office/powerpoint/2010/main" val="3048927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Unconformities</a:t>
            </a:r>
            <a:endParaRPr lang="en-US" dirty="0"/>
          </a:p>
        </p:txBody>
      </p:sp>
      <p:sp>
        <p:nvSpPr>
          <p:cNvPr id="3" name="Content Placeholder 2"/>
          <p:cNvSpPr>
            <a:spLocks noGrp="1"/>
          </p:cNvSpPr>
          <p:nvPr>
            <p:ph idx="1"/>
          </p:nvPr>
        </p:nvSpPr>
        <p:spPr>
          <a:xfrm>
            <a:off x="1066800" y="1752600"/>
            <a:ext cx="3200400" cy="4191000"/>
          </a:xfrm>
        </p:spPr>
        <p:txBody>
          <a:bodyPr/>
          <a:lstStyle/>
          <a:p>
            <a:pPr marL="0" indent="0" algn="ctr">
              <a:buNone/>
            </a:pPr>
            <a:r>
              <a:rPr lang="en-US" u="sng" dirty="0" smtClean="0"/>
              <a:t>Nonconformities</a:t>
            </a:r>
            <a:r>
              <a:rPr lang="en-US" dirty="0" smtClean="0"/>
              <a:t> occur when sedimentary rocks form on top of igneous or metamorphic rocks indicating some kind of uplift that might change relative age dating.</a:t>
            </a:r>
          </a:p>
        </p:txBody>
      </p:sp>
      <p:pic>
        <p:nvPicPr>
          <p:cNvPr id="4" name="Picture 6" descr="http://www.boxofroxs.com/images/nonconformity_block_model.jpg"/>
          <p:cNvPicPr>
            <a:picLocks noChangeAspect="1" noChangeArrowheads="1"/>
          </p:cNvPicPr>
          <p:nvPr/>
        </p:nvPicPr>
        <p:blipFill>
          <a:blip r:embed="rId2" cstate="print"/>
          <a:srcRect/>
          <a:stretch>
            <a:fillRect/>
          </a:stretch>
        </p:blipFill>
        <p:spPr bwMode="auto">
          <a:xfrm>
            <a:off x="4419600" y="1981200"/>
            <a:ext cx="3592286" cy="3352800"/>
          </a:xfrm>
          <a:prstGeom prst="rect">
            <a:avLst/>
          </a:prstGeom>
          <a:noFill/>
        </p:spPr>
      </p:pic>
    </p:spTree>
    <p:extLst>
      <p:ext uri="{BB962C8B-B14F-4D97-AF65-F5344CB8AC3E}">
        <p14:creationId xmlns:p14="http://schemas.microsoft.com/office/powerpoint/2010/main" val="2918598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Unconformities</a:t>
            </a:r>
            <a:endParaRPr lang="en-US" dirty="0"/>
          </a:p>
        </p:txBody>
      </p:sp>
      <p:sp>
        <p:nvSpPr>
          <p:cNvPr id="3" name="Content Placeholder 2"/>
          <p:cNvSpPr>
            <a:spLocks noGrp="1"/>
          </p:cNvSpPr>
          <p:nvPr>
            <p:ph idx="1"/>
          </p:nvPr>
        </p:nvSpPr>
        <p:spPr>
          <a:xfrm>
            <a:off x="1142999" y="2237509"/>
            <a:ext cx="3429001" cy="3603812"/>
          </a:xfrm>
        </p:spPr>
        <p:txBody>
          <a:bodyPr/>
          <a:lstStyle/>
          <a:p>
            <a:pPr marL="0" indent="0" algn="ctr">
              <a:buNone/>
            </a:pPr>
            <a:r>
              <a:rPr lang="en-US" u="sng" dirty="0" smtClean="0"/>
              <a:t>Angular Unconformities</a:t>
            </a:r>
            <a:r>
              <a:rPr lang="en-US" dirty="0" smtClean="0"/>
              <a:t> occur when sedimentary rock layers are shifted on an angle due to plate tectonics instead of lying in horizontal layers</a:t>
            </a:r>
            <a:endParaRPr lang="en-US" u="sng" dirty="0"/>
          </a:p>
        </p:txBody>
      </p:sp>
      <p:pic>
        <p:nvPicPr>
          <p:cNvPr id="4" name="Picture 4" descr="http://www.boxofroxs.com/images/angular_unconformity_block_model.jpg"/>
          <p:cNvPicPr>
            <a:picLocks noChangeAspect="1" noChangeArrowheads="1"/>
          </p:cNvPicPr>
          <p:nvPr/>
        </p:nvPicPr>
        <p:blipFill>
          <a:blip r:embed="rId2" cstate="print"/>
          <a:srcRect/>
          <a:stretch>
            <a:fillRect/>
          </a:stretch>
        </p:blipFill>
        <p:spPr bwMode="auto">
          <a:xfrm>
            <a:off x="4572000" y="2209800"/>
            <a:ext cx="3657600" cy="3200400"/>
          </a:xfrm>
          <a:prstGeom prst="rect">
            <a:avLst/>
          </a:prstGeom>
          <a:noFill/>
        </p:spPr>
      </p:pic>
    </p:spTree>
    <p:extLst>
      <p:ext uri="{BB962C8B-B14F-4D97-AF65-F5344CB8AC3E}">
        <p14:creationId xmlns:p14="http://schemas.microsoft.com/office/powerpoint/2010/main" val="1650498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373" y="685800"/>
            <a:ext cx="6965245" cy="1202485"/>
          </a:xfrm>
        </p:spPr>
        <p:txBody>
          <a:bodyPr/>
          <a:lstStyle/>
          <a:p>
            <a:r>
              <a:rPr lang="en-US" dirty="0" smtClean="0"/>
              <a:t>Geologic Correlation</a:t>
            </a:r>
            <a:endParaRPr lang="en-US" dirty="0"/>
          </a:p>
        </p:txBody>
      </p:sp>
      <p:sp>
        <p:nvSpPr>
          <p:cNvPr id="3" name="Content Placeholder 2"/>
          <p:cNvSpPr>
            <a:spLocks noGrp="1"/>
          </p:cNvSpPr>
          <p:nvPr>
            <p:ph idx="1"/>
          </p:nvPr>
        </p:nvSpPr>
        <p:spPr>
          <a:xfrm>
            <a:off x="990600" y="1676400"/>
            <a:ext cx="7162800" cy="3894269"/>
          </a:xfrm>
        </p:spPr>
        <p:txBody>
          <a:bodyPr/>
          <a:lstStyle/>
          <a:p>
            <a:r>
              <a:rPr lang="en-US" dirty="0" smtClean="0"/>
              <a:t>Besides using principles of relative age with rock layers age can be determined with evidence from key events or remains left behind.</a:t>
            </a:r>
            <a:endParaRPr lang="en-US" dirty="0"/>
          </a:p>
        </p:txBody>
      </p:sp>
      <p:pic>
        <p:nvPicPr>
          <p:cNvPr id="15362" name="Picture 2" descr="http://upload.wikimedia.org/wikipedia/commons/4/42/Tree_rin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327" y="3247891"/>
            <a:ext cx="3430332" cy="25727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51218" y="3103105"/>
            <a:ext cx="3581400" cy="2862322"/>
          </a:xfrm>
          <a:prstGeom prst="rect">
            <a:avLst/>
          </a:prstGeom>
          <a:noFill/>
          <a:ln w="25400">
            <a:solidFill>
              <a:schemeClr val="bg2">
                <a:lumMod val="25000"/>
              </a:schemeClr>
            </a:solidFill>
          </a:ln>
        </p:spPr>
        <p:txBody>
          <a:bodyPr wrap="square" rtlCol="0">
            <a:spAutoFit/>
          </a:bodyPr>
          <a:lstStyle/>
          <a:p>
            <a:pPr algn="ctr"/>
            <a:r>
              <a:rPr lang="en-US" sz="2000" dirty="0" smtClean="0">
                <a:solidFill>
                  <a:srgbClr val="FF0000"/>
                </a:solidFill>
              </a:rPr>
              <a:t>Tree rings are an example of evidence from living remains that can be used to give an estimated age for an organism or an environment. The science of studying annual growth patterns of trees is called </a:t>
            </a:r>
            <a:r>
              <a:rPr lang="en-US" sz="2000" u="sng" dirty="0" smtClean="0">
                <a:solidFill>
                  <a:srgbClr val="FF0000"/>
                </a:solidFill>
              </a:rPr>
              <a:t>Dendrochronology</a:t>
            </a:r>
            <a:endParaRPr lang="en-US" sz="2000" dirty="0">
              <a:solidFill>
                <a:srgbClr val="FF0000"/>
              </a:solidFill>
            </a:endParaRPr>
          </a:p>
        </p:txBody>
      </p:sp>
    </p:spTree>
    <p:extLst>
      <p:ext uri="{BB962C8B-B14F-4D97-AF65-F5344CB8AC3E}">
        <p14:creationId xmlns:p14="http://schemas.microsoft.com/office/powerpoint/2010/main" val="188675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Geologic Correlation</a:t>
            </a:r>
            <a:endParaRPr lang="en-US" dirty="0"/>
          </a:p>
        </p:txBody>
      </p:sp>
      <p:pic>
        <p:nvPicPr>
          <p:cNvPr id="16386" name="Picture 2" descr="http://eos.tufts.edu/varves/images/weeklyvarves/big/2008-07July-4-KIP2b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655" y="1676399"/>
            <a:ext cx="1752600" cy="4305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1800" y="1782196"/>
            <a:ext cx="5257800" cy="4093428"/>
          </a:xfrm>
          <a:prstGeom prst="rect">
            <a:avLst/>
          </a:prstGeom>
          <a:noFill/>
        </p:spPr>
        <p:txBody>
          <a:bodyPr wrap="square" rtlCol="0">
            <a:spAutoFit/>
          </a:bodyPr>
          <a:lstStyle/>
          <a:p>
            <a:r>
              <a:rPr lang="en-US" sz="2000" dirty="0" smtClean="0"/>
              <a:t>Like with tree rings, sediment beds in fresh and brackish waters show seasonal changes on a yearly basis in layers called </a:t>
            </a:r>
            <a:r>
              <a:rPr lang="en-US" sz="2000" u="sng" dirty="0" err="1" smtClean="0"/>
              <a:t>varves</a:t>
            </a:r>
            <a:r>
              <a:rPr lang="en-US" sz="2000" dirty="0" smtClean="0"/>
              <a:t>. </a:t>
            </a:r>
          </a:p>
          <a:p>
            <a:endParaRPr lang="en-US" sz="2000" dirty="0"/>
          </a:p>
          <a:p>
            <a:r>
              <a:rPr lang="en-US" sz="2000" dirty="0" smtClean="0"/>
              <a:t>During spring and summer months water flow is much greater and sediments deposited are coarse. When water flow decreases in autumn and winter sediments deposited form fine layers. </a:t>
            </a:r>
          </a:p>
          <a:p>
            <a:endParaRPr lang="en-US" sz="2000" dirty="0"/>
          </a:p>
          <a:p>
            <a:r>
              <a:rPr lang="en-US" sz="2000" dirty="0" smtClean="0"/>
              <a:t>Colors of sediments can also indicate what type of sediments are being eroded and where they originated.</a:t>
            </a:r>
            <a:endParaRPr lang="en-US" sz="2000" dirty="0"/>
          </a:p>
        </p:txBody>
      </p:sp>
    </p:spTree>
    <p:extLst>
      <p:ext uri="{BB962C8B-B14F-4D97-AF65-F5344CB8AC3E}">
        <p14:creationId xmlns:p14="http://schemas.microsoft.com/office/powerpoint/2010/main" val="1565907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7"/>
          </a:xfrm>
        </p:spPr>
        <p:txBody>
          <a:bodyPr>
            <a:normAutofit fontScale="90000"/>
          </a:bodyPr>
          <a:lstStyle/>
          <a:p>
            <a:r>
              <a:rPr lang="en-US" dirty="0" smtClean="0"/>
              <a:t>Geologic Correlation</a:t>
            </a:r>
            <a:endParaRPr lang="en-US" dirty="0"/>
          </a:p>
        </p:txBody>
      </p:sp>
      <p:sp>
        <p:nvSpPr>
          <p:cNvPr id="3" name="Content Placeholder 2"/>
          <p:cNvSpPr>
            <a:spLocks noGrp="1"/>
          </p:cNvSpPr>
          <p:nvPr>
            <p:ph idx="1"/>
          </p:nvPr>
        </p:nvSpPr>
        <p:spPr>
          <a:xfrm>
            <a:off x="1219200" y="1786665"/>
            <a:ext cx="3962400" cy="4122869"/>
          </a:xfrm>
        </p:spPr>
        <p:txBody>
          <a:bodyPr/>
          <a:lstStyle/>
          <a:p>
            <a:pPr marL="0" indent="0" algn="ctr">
              <a:buNone/>
            </a:pPr>
            <a:r>
              <a:rPr lang="en-US" dirty="0" smtClean="0"/>
              <a:t>Ice cores from the artic regions also show annual accumulation of snow and ice over time. Samples of air bubbles and crystals trapped in ice layers can show the temperature and atmospheric conditions at the time that layer of ice was formed.  </a:t>
            </a:r>
            <a:endParaRPr lang="en-US" dirty="0"/>
          </a:p>
        </p:txBody>
      </p:sp>
      <p:pic>
        <p:nvPicPr>
          <p:cNvPr id="17410" name="Picture 2" descr="http://fc04.deviantart.net/fs51/i/2009/339/6/c/Ice_Core_by_GuitarFrea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763132" y="2552068"/>
            <a:ext cx="3886200" cy="259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96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965245" cy="1202485"/>
          </a:xfrm>
        </p:spPr>
        <p:txBody>
          <a:bodyPr/>
          <a:lstStyle/>
          <a:p>
            <a:r>
              <a:rPr lang="en-US" dirty="0" smtClean="0"/>
              <a:t>Earth Formation</a:t>
            </a:r>
            <a:endParaRPr lang="en-US" dirty="0"/>
          </a:p>
        </p:txBody>
      </p:sp>
      <p:sp>
        <p:nvSpPr>
          <p:cNvPr id="3" name="Content Placeholder 2"/>
          <p:cNvSpPr>
            <a:spLocks noGrp="1"/>
          </p:cNvSpPr>
          <p:nvPr>
            <p:ph idx="1"/>
          </p:nvPr>
        </p:nvSpPr>
        <p:spPr>
          <a:xfrm>
            <a:off x="838200" y="1524000"/>
            <a:ext cx="4572001" cy="4343400"/>
          </a:xfrm>
        </p:spPr>
        <p:txBody>
          <a:bodyPr>
            <a:normAutofit/>
          </a:bodyPr>
          <a:lstStyle/>
          <a:p>
            <a:r>
              <a:rPr lang="en-US" dirty="0" smtClean="0"/>
              <a:t>The most widely accepted theory for how the Earth formed is called </a:t>
            </a:r>
            <a:r>
              <a:rPr lang="en-US" u="sng" dirty="0" smtClean="0"/>
              <a:t>core accretion</a:t>
            </a:r>
            <a:r>
              <a:rPr lang="en-US" dirty="0" smtClean="0"/>
              <a:t>, the condensation of hard debris left from star formation</a:t>
            </a:r>
          </a:p>
          <a:p>
            <a:endParaRPr lang="en-US" dirty="0"/>
          </a:p>
          <a:p>
            <a:r>
              <a:rPr lang="en-US" dirty="0" smtClean="0"/>
              <a:t>Accretion is driven by an increase in gravity as more mass is collected and rotation of the newly formed planet</a:t>
            </a:r>
          </a:p>
          <a:p>
            <a:endParaRPr lang="en-US" dirty="0"/>
          </a:p>
        </p:txBody>
      </p:sp>
      <p:pic>
        <p:nvPicPr>
          <p:cNvPr id="3074" name="Picture 2" descr="http://planethunters.files.wordpress.com/2014/01/accretion-na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4569" y="3962400"/>
            <a:ext cx="3201898" cy="20646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as.rochester.edu/~joel/planet_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569" y="1502870"/>
            <a:ext cx="3201898" cy="232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917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935018"/>
          </a:xfrm>
        </p:spPr>
        <p:txBody>
          <a:bodyPr/>
          <a:lstStyle/>
          <a:p>
            <a:r>
              <a:rPr lang="en-US" dirty="0" smtClean="0"/>
              <a:t>Geologic Correlation</a:t>
            </a:r>
            <a:endParaRPr lang="en-US" dirty="0"/>
          </a:p>
        </p:txBody>
      </p:sp>
      <p:sp>
        <p:nvSpPr>
          <p:cNvPr id="3" name="Content Placeholder 2"/>
          <p:cNvSpPr>
            <a:spLocks noGrp="1"/>
          </p:cNvSpPr>
          <p:nvPr>
            <p:ph idx="1"/>
          </p:nvPr>
        </p:nvSpPr>
        <p:spPr>
          <a:xfrm>
            <a:off x="1143001" y="1752600"/>
            <a:ext cx="3886200" cy="3970469"/>
          </a:xfrm>
        </p:spPr>
        <p:txBody>
          <a:bodyPr>
            <a:normAutofit lnSpcReduction="10000"/>
          </a:bodyPr>
          <a:lstStyle/>
          <a:p>
            <a:pPr marL="0" indent="0">
              <a:buNone/>
            </a:pPr>
            <a:r>
              <a:rPr lang="en-US" dirty="0" smtClean="0"/>
              <a:t>Catastrophic events like volcanic eruptions can leave behind evidence that give scientist an estimated time in the rock record. </a:t>
            </a:r>
          </a:p>
          <a:p>
            <a:pPr marL="0" indent="0">
              <a:buNone/>
            </a:pPr>
            <a:endParaRPr lang="en-US" dirty="0"/>
          </a:p>
          <a:p>
            <a:pPr marL="0" indent="0">
              <a:buNone/>
            </a:pPr>
            <a:r>
              <a:rPr lang="en-US" dirty="0" smtClean="0"/>
              <a:t>Deposits of ash from an eruption can be dated to give a specific time for comparison using relative age. </a:t>
            </a:r>
            <a:endParaRPr lang="en-US" dirty="0"/>
          </a:p>
        </p:txBody>
      </p:sp>
      <p:pic>
        <p:nvPicPr>
          <p:cNvPr id="18434" name="Picture 2" descr="http://www.volcano.si.edu/volcanoes/region08/ivm_arc/anatahan/2807a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05000"/>
            <a:ext cx="2954027" cy="344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56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fontScale="90000"/>
          </a:bodyPr>
          <a:lstStyle/>
          <a:p>
            <a:r>
              <a:rPr lang="en-US" dirty="0" smtClean="0"/>
              <a:t>Absolute Age</a:t>
            </a:r>
            <a:endParaRPr lang="en-US" dirty="0"/>
          </a:p>
        </p:txBody>
      </p:sp>
      <p:sp>
        <p:nvSpPr>
          <p:cNvPr id="3" name="Content Placeholder 2"/>
          <p:cNvSpPr>
            <a:spLocks noGrp="1"/>
          </p:cNvSpPr>
          <p:nvPr>
            <p:ph idx="1"/>
          </p:nvPr>
        </p:nvSpPr>
        <p:spPr>
          <a:xfrm>
            <a:off x="1143000" y="1600201"/>
            <a:ext cx="6516445" cy="1524000"/>
          </a:xfrm>
        </p:spPr>
        <p:txBody>
          <a:bodyPr/>
          <a:lstStyle/>
          <a:p>
            <a:r>
              <a:rPr lang="en-US" dirty="0" smtClean="0"/>
              <a:t>An absolute age of rocks or fossils can be determined using naturally occurring radioactive isotopes  found in all materials.</a:t>
            </a:r>
          </a:p>
          <a:p>
            <a:pPr marL="0" indent="0">
              <a:buNone/>
            </a:pPr>
            <a:endParaRPr lang="en-US" dirty="0"/>
          </a:p>
        </p:txBody>
      </p:sp>
      <p:pic>
        <p:nvPicPr>
          <p:cNvPr id="20482" name="Picture 2" descr="http://eqseis.geosc.psu.edu/~cammon/HTML/Classes/IntroQuakes/Notes/Images_specific/rad_deca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044" y="3352800"/>
            <a:ext cx="3149031" cy="1952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3000" y="3117273"/>
            <a:ext cx="3962400" cy="2677656"/>
          </a:xfrm>
          <a:prstGeom prst="rect">
            <a:avLst/>
          </a:prstGeom>
          <a:noFill/>
        </p:spPr>
        <p:txBody>
          <a:bodyPr wrap="square" rtlCol="0">
            <a:spAutoFit/>
          </a:bodyPr>
          <a:lstStyle/>
          <a:p>
            <a:pPr algn="ctr"/>
            <a:r>
              <a:rPr lang="en-US" sz="2400" dirty="0"/>
              <a:t>These radioactive isotopes decay over time so by looking at the amount of decay that has occurred scientists can place an absolute age on the material being tested.</a:t>
            </a:r>
          </a:p>
        </p:txBody>
      </p:sp>
    </p:spTree>
    <p:extLst>
      <p:ext uri="{BB962C8B-B14F-4D97-AF65-F5344CB8AC3E}">
        <p14:creationId xmlns:p14="http://schemas.microsoft.com/office/powerpoint/2010/main" val="2469341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0600" y="1909761"/>
            <a:ext cx="4267200" cy="3876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Absolute Age</a:t>
            </a:r>
            <a:endParaRPr lang="en-US" dirty="0"/>
          </a:p>
        </p:txBody>
      </p:sp>
      <p:sp>
        <p:nvSpPr>
          <p:cNvPr id="3" name="Content Placeholder 2"/>
          <p:cNvSpPr>
            <a:spLocks noGrp="1"/>
          </p:cNvSpPr>
          <p:nvPr>
            <p:ph idx="1"/>
          </p:nvPr>
        </p:nvSpPr>
        <p:spPr>
          <a:xfrm>
            <a:off x="762000" y="1926211"/>
            <a:ext cx="4038600" cy="3967162"/>
          </a:xfrm>
        </p:spPr>
        <p:txBody>
          <a:bodyPr>
            <a:normAutofit/>
          </a:bodyPr>
          <a:lstStyle/>
          <a:p>
            <a:r>
              <a:rPr lang="en-US" dirty="0" smtClean="0"/>
              <a:t>The amount of time that it takes for the radioactive material to decay by half is called a </a:t>
            </a:r>
            <a:r>
              <a:rPr lang="en-US" u="sng" dirty="0" smtClean="0"/>
              <a:t>half-life</a:t>
            </a:r>
            <a:r>
              <a:rPr lang="en-US" dirty="0" smtClean="0"/>
              <a:t>. The half-life for a radioactive isotope is the same every time so an age can be determined by calculating the number of half-lives that have passed.</a:t>
            </a:r>
            <a:endParaRPr lang="en-US" dirty="0"/>
          </a:p>
        </p:txBody>
      </p:sp>
      <p:pic>
        <p:nvPicPr>
          <p:cNvPr id="19458" name="Picture 2" descr="http://www.kgs.ku.edu/Extension/gifs/halflif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2066923"/>
            <a:ext cx="388620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02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1029467"/>
          </a:xfrm>
        </p:spPr>
        <p:txBody>
          <a:bodyPr/>
          <a:lstStyle/>
          <a:p>
            <a:r>
              <a:rPr lang="en-US" dirty="0" smtClean="0"/>
              <a:t>Absolute Age</a:t>
            </a:r>
            <a:endParaRPr lang="en-US" dirty="0"/>
          </a:p>
        </p:txBody>
      </p:sp>
      <p:sp>
        <p:nvSpPr>
          <p:cNvPr id="3" name="Content Placeholder 2"/>
          <p:cNvSpPr>
            <a:spLocks noGrp="1"/>
          </p:cNvSpPr>
          <p:nvPr>
            <p:ph idx="1"/>
          </p:nvPr>
        </p:nvSpPr>
        <p:spPr>
          <a:xfrm>
            <a:off x="990600" y="1676400"/>
            <a:ext cx="7162800" cy="4343400"/>
          </a:xfrm>
        </p:spPr>
        <p:txBody>
          <a:bodyPr>
            <a:normAutofit lnSpcReduction="10000"/>
          </a:bodyPr>
          <a:lstStyle/>
          <a:p>
            <a:r>
              <a:rPr lang="en-US" dirty="0" smtClean="0"/>
              <a:t>The most common type of radioactive isotope dating uses Carbon-14 isotopes in organic material that decays into Carbon-12. </a:t>
            </a:r>
          </a:p>
          <a:p>
            <a:endParaRPr lang="en-US" dirty="0" smtClean="0"/>
          </a:p>
          <a:p>
            <a:r>
              <a:rPr lang="en-US" dirty="0" smtClean="0"/>
              <a:t>Carbon-14 enters the atmosphere as cosmic radiation and then is absorbed by plants and moved up the food chain.</a:t>
            </a:r>
          </a:p>
          <a:p>
            <a:pPr marL="0" indent="0">
              <a:buNone/>
            </a:pPr>
            <a:endParaRPr lang="en-US" dirty="0" smtClean="0"/>
          </a:p>
          <a:p>
            <a:r>
              <a:rPr lang="en-US" dirty="0" smtClean="0"/>
              <a:t>The half-life for Carbon-14 is 5730 years so decaying remains can be dated up to 75,000 years old. </a:t>
            </a:r>
            <a:endParaRPr lang="en-US" dirty="0"/>
          </a:p>
        </p:txBody>
      </p:sp>
    </p:spTree>
    <p:extLst>
      <p:ext uri="{BB962C8B-B14F-4D97-AF65-F5344CB8AC3E}">
        <p14:creationId xmlns:p14="http://schemas.microsoft.com/office/powerpoint/2010/main" val="3364767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7058377" cy="706417"/>
          </a:xfrm>
        </p:spPr>
        <p:txBody>
          <a:bodyPr>
            <a:normAutofit fontScale="90000"/>
          </a:bodyPr>
          <a:lstStyle/>
          <a:p>
            <a:r>
              <a:rPr lang="en-US" dirty="0" smtClean="0"/>
              <a:t>Fossils</a:t>
            </a:r>
            <a:endParaRPr lang="en-US" dirty="0"/>
          </a:p>
        </p:txBody>
      </p:sp>
      <p:sp>
        <p:nvSpPr>
          <p:cNvPr id="3" name="Content Placeholder 2"/>
          <p:cNvSpPr>
            <a:spLocks noGrp="1"/>
          </p:cNvSpPr>
          <p:nvPr>
            <p:ph idx="1"/>
          </p:nvPr>
        </p:nvSpPr>
        <p:spPr>
          <a:xfrm>
            <a:off x="1066801" y="1676400"/>
            <a:ext cx="4648199" cy="4046669"/>
          </a:xfrm>
        </p:spPr>
        <p:txBody>
          <a:bodyPr/>
          <a:lstStyle/>
          <a:p>
            <a:r>
              <a:rPr lang="en-US" dirty="0" smtClean="0"/>
              <a:t>Fossils are the preserved remains of once living organisms.</a:t>
            </a:r>
          </a:p>
          <a:p>
            <a:endParaRPr lang="en-US" dirty="0"/>
          </a:p>
          <a:p>
            <a:r>
              <a:rPr lang="en-US" dirty="0" smtClean="0"/>
              <a:t>Fossilization occurs rarely and  in extreme circumstances that rapidly cover an organism that has just died to prevent exposure and further decay. </a:t>
            </a:r>
            <a:endParaRPr lang="en-US" dirty="0"/>
          </a:p>
        </p:txBody>
      </p:sp>
      <p:pic>
        <p:nvPicPr>
          <p:cNvPr id="21506" name="Picture 2" descr="http://static.guim.co.uk/sys-images/Guardian/Pix/pictures/2009/5/19/1242727745581/Ida-missing-link-fossil-I-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19200"/>
            <a:ext cx="3171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20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935018"/>
          </a:xfrm>
        </p:spPr>
        <p:txBody>
          <a:bodyPr/>
          <a:lstStyle/>
          <a:p>
            <a:r>
              <a:rPr lang="en-US" dirty="0" smtClean="0"/>
              <a:t>Fossils</a:t>
            </a:r>
            <a:endParaRPr lang="en-US" dirty="0"/>
          </a:p>
        </p:txBody>
      </p:sp>
      <p:sp>
        <p:nvSpPr>
          <p:cNvPr id="3" name="Content Placeholder 2"/>
          <p:cNvSpPr>
            <a:spLocks noGrp="1"/>
          </p:cNvSpPr>
          <p:nvPr>
            <p:ph idx="1"/>
          </p:nvPr>
        </p:nvSpPr>
        <p:spPr>
          <a:xfrm>
            <a:off x="990600" y="1371600"/>
            <a:ext cx="7162799" cy="4572000"/>
          </a:xfrm>
        </p:spPr>
        <p:txBody>
          <a:bodyPr/>
          <a:lstStyle/>
          <a:p>
            <a:r>
              <a:rPr lang="en-US" dirty="0" smtClean="0"/>
              <a:t>Fossils can be used by scientists to more accurately date a layer of rock and provide evidence of the type of environment that existed when that organism was buried. </a:t>
            </a:r>
          </a:p>
          <a:p>
            <a:endParaRPr lang="en-US" dirty="0"/>
          </a:p>
          <a:p>
            <a:r>
              <a:rPr lang="en-US" dirty="0" smtClean="0"/>
              <a:t>This information can be </a:t>
            </a:r>
          </a:p>
          <a:p>
            <a:pPr marL="0" indent="0">
              <a:buNone/>
            </a:pPr>
            <a:r>
              <a:rPr lang="en-US" dirty="0"/>
              <a:t> </a:t>
            </a:r>
            <a:r>
              <a:rPr lang="en-US" dirty="0" smtClean="0"/>
              <a:t>  used in relative dating to </a:t>
            </a:r>
          </a:p>
          <a:p>
            <a:pPr marL="0" indent="0">
              <a:buNone/>
            </a:pPr>
            <a:r>
              <a:rPr lang="en-US" dirty="0"/>
              <a:t> </a:t>
            </a:r>
            <a:r>
              <a:rPr lang="en-US" dirty="0" smtClean="0"/>
              <a:t>  show changes in the </a:t>
            </a:r>
          </a:p>
          <a:p>
            <a:pPr marL="0" indent="0">
              <a:buNone/>
            </a:pPr>
            <a:r>
              <a:rPr lang="en-US" dirty="0"/>
              <a:t> </a:t>
            </a:r>
            <a:r>
              <a:rPr lang="en-US" dirty="0" smtClean="0"/>
              <a:t>  environment of a location </a:t>
            </a:r>
          </a:p>
          <a:p>
            <a:pPr marL="0" indent="0">
              <a:buNone/>
            </a:pPr>
            <a:r>
              <a:rPr lang="en-US" dirty="0"/>
              <a:t> </a:t>
            </a:r>
            <a:r>
              <a:rPr lang="en-US" dirty="0" smtClean="0"/>
              <a:t>  over time. </a:t>
            </a:r>
            <a:endParaRPr lang="en-US" dirty="0"/>
          </a:p>
        </p:txBody>
      </p:sp>
      <p:pic>
        <p:nvPicPr>
          <p:cNvPr id="22530" name="Picture 2" descr="http://wikids-life.wikispaces.com/file/view/bifossils.gif/160450941/bifossil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0"/>
            <a:ext cx="337185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15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939412"/>
          </a:xfrm>
        </p:spPr>
        <p:txBody>
          <a:bodyPr/>
          <a:lstStyle/>
          <a:p>
            <a:r>
              <a:rPr lang="en-US" dirty="0" smtClean="0"/>
              <a:t>Fossils</a:t>
            </a:r>
            <a:endParaRPr lang="en-US" dirty="0"/>
          </a:p>
        </p:txBody>
      </p:sp>
      <p:sp>
        <p:nvSpPr>
          <p:cNvPr id="3" name="Content Placeholder 2"/>
          <p:cNvSpPr>
            <a:spLocks noGrp="1"/>
          </p:cNvSpPr>
          <p:nvPr>
            <p:ph idx="1"/>
          </p:nvPr>
        </p:nvSpPr>
        <p:spPr>
          <a:xfrm>
            <a:off x="1143000" y="1524000"/>
            <a:ext cx="6516445" cy="4199069"/>
          </a:xfrm>
        </p:spPr>
        <p:txBody>
          <a:bodyPr/>
          <a:lstStyle/>
          <a:p>
            <a:r>
              <a:rPr lang="en-US" u="sng" dirty="0" smtClean="0"/>
              <a:t>Index Fossils</a:t>
            </a:r>
            <a:r>
              <a:rPr lang="en-US" dirty="0" smtClean="0"/>
              <a:t> are fossils that are found widespread over a large geographic area and only in a short period of time. </a:t>
            </a:r>
          </a:p>
          <a:p>
            <a:endParaRPr lang="en-US" u="sng" dirty="0"/>
          </a:p>
          <a:p>
            <a:r>
              <a:rPr lang="en-US" dirty="0" smtClean="0"/>
              <a:t>Index fossil evidence can be used to correlate rock layers found in different areas with similar fossils. </a:t>
            </a:r>
            <a:endParaRPr lang="en-US" dirty="0"/>
          </a:p>
        </p:txBody>
      </p:sp>
      <p:pic>
        <p:nvPicPr>
          <p:cNvPr id="4" name="Picture 5" descr="Siltstone slab with moults of the trilobite Ogygopsis klotzi from the Trilobite Beds on Mount Stephen. Tyrrell Museum specimen. (Photo by BDEC (c).)"/>
          <p:cNvPicPr>
            <a:picLocks noChangeAspect="1" noChangeArrowheads="1"/>
          </p:cNvPicPr>
          <p:nvPr/>
        </p:nvPicPr>
        <p:blipFill>
          <a:blip r:embed="rId2" cstate="print"/>
          <a:srcRect/>
          <a:stretch>
            <a:fillRect/>
          </a:stretch>
        </p:blipFill>
        <p:spPr bwMode="auto">
          <a:xfrm>
            <a:off x="5257800" y="4038600"/>
            <a:ext cx="2752530" cy="2286000"/>
          </a:xfrm>
          <a:prstGeom prst="rect">
            <a:avLst/>
          </a:prstGeom>
          <a:noFill/>
          <a:ln w="9525">
            <a:noFill/>
            <a:miter lim="800000"/>
            <a:headEnd/>
            <a:tailEnd/>
          </a:ln>
        </p:spPr>
      </p:pic>
      <p:pic>
        <p:nvPicPr>
          <p:cNvPr id="5" name="Picture 7" descr="Trilobite"/>
          <p:cNvPicPr>
            <a:picLocks noChangeAspect="1" noChangeArrowheads="1"/>
          </p:cNvPicPr>
          <p:nvPr/>
        </p:nvPicPr>
        <p:blipFill>
          <a:blip r:embed="rId3" cstate="print"/>
          <a:srcRect/>
          <a:stretch>
            <a:fillRect/>
          </a:stretch>
        </p:blipFill>
        <p:spPr bwMode="auto">
          <a:xfrm>
            <a:off x="1454727" y="4419600"/>
            <a:ext cx="3429000" cy="2286000"/>
          </a:xfrm>
          <a:prstGeom prst="rect">
            <a:avLst/>
          </a:prstGeom>
          <a:noFill/>
          <a:ln w="9525">
            <a:noFill/>
            <a:miter lim="800000"/>
            <a:headEnd/>
            <a:tailEnd/>
          </a:ln>
        </p:spPr>
      </p:pic>
    </p:spTree>
    <p:extLst>
      <p:ext uri="{BB962C8B-B14F-4D97-AF65-F5344CB8AC3E}">
        <p14:creationId xmlns:p14="http://schemas.microsoft.com/office/powerpoint/2010/main" val="2923140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Fossils</a:t>
            </a:r>
            <a:endParaRPr lang="en-US" dirty="0"/>
          </a:p>
        </p:txBody>
      </p:sp>
      <p:sp>
        <p:nvSpPr>
          <p:cNvPr id="3" name="Content Placeholder 2"/>
          <p:cNvSpPr>
            <a:spLocks noGrp="1"/>
          </p:cNvSpPr>
          <p:nvPr>
            <p:ph idx="1"/>
          </p:nvPr>
        </p:nvSpPr>
        <p:spPr/>
        <p:txBody>
          <a:bodyPr/>
          <a:lstStyle/>
          <a:p>
            <a:endParaRPr lang="en-US"/>
          </a:p>
        </p:txBody>
      </p:sp>
      <p:pic>
        <p:nvPicPr>
          <p:cNvPr id="4" name="Picture 5" descr="faunalsucession"/>
          <p:cNvPicPr>
            <a:picLocks noChangeAspect="1" noChangeArrowheads="1"/>
          </p:cNvPicPr>
          <p:nvPr/>
        </p:nvPicPr>
        <p:blipFill>
          <a:blip r:embed="rId2" cstate="print"/>
          <a:srcRect/>
          <a:stretch>
            <a:fillRect/>
          </a:stretch>
        </p:blipFill>
        <p:spPr bwMode="auto">
          <a:xfrm>
            <a:off x="1295400" y="1676401"/>
            <a:ext cx="6819673" cy="4012978"/>
          </a:xfrm>
          <a:prstGeom prst="rect">
            <a:avLst/>
          </a:prstGeom>
          <a:noFill/>
          <a:ln w="9525">
            <a:noFill/>
            <a:miter lim="800000"/>
            <a:headEnd/>
            <a:tailEnd/>
          </a:ln>
        </p:spPr>
      </p:pic>
    </p:spTree>
    <p:extLst>
      <p:ext uri="{BB962C8B-B14F-4D97-AF65-F5344CB8AC3E}">
        <p14:creationId xmlns:p14="http://schemas.microsoft.com/office/powerpoint/2010/main" val="716038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143000"/>
            <a:ext cx="6248400" cy="989890"/>
          </a:xfrm>
        </p:spPr>
        <p:txBody>
          <a:bodyPr/>
          <a:lstStyle/>
          <a:p>
            <a:r>
              <a:rPr lang="en-US" dirty="0" smtClean="0"/>
              <a:t>Timeline of the Earth</a:t>
            </a:r>
            <a:endParaRPr lang="en-US" dirty="0"/>
          </a:p>
        </p:txBody>
      </p:sp>
      <p:pic>
        <p:nvPicPr>
          <p:cNvPr id="5" name="Picture 5" descr="http://greenforecast.com/wp-content/uploads/2013/04/geologic-time-drawing.jpg"/>
          <p:cNvPicPr>
            <a:picLocks noChangeAspect="1" noChangeArrowheads="1"/>
          </p:cNvPicPr>
          <p:nvPr/>
        </p:nvPicPr>
        <p:blipFill>
          <a:blip r:embed="rId2" cstate="print"/>
          <a:srcRect/>
          <a:stretch>
            <a:fillRect/>
          </a:stretch>
        </p:blipFill>
        <p:spPr bwMode="auto">
          <a:xfrm>
            <a:off x="2286000" y="2068252"/>
            <a:ext cx="4343400" cy="4637347"/>
          </a:xfrm>
          <a:prstGeom prst="rect">
            <a:avLst/>
          </a:prstGeom>
          <a:noFill/>
          <a:ln w="9525">
            <a:noFill/>
            <a:miter lim="800000"/>
            <a:headEnd/>
            <a:tailEnd/>
          </a:ln>
        </p:spPr>
      </p:pic>
    </p:spTree>
    <p:extLst>
      <p:ext uri="{BB962C8B-B14F-4D97-AF65-F5344CB8AC3E}">
        <p14:creationId xmlns:p14="http://schemas.microsoft.com/office/powerpoint/2010/main" val="1384256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856881" cy="1105667"/>
          </a:xfrm>
        </p:spPr>
        <p:txBody>
          <a:bodyPr/>
          <a:lstStyle/>
          <a:p>
            <a:r>
              <a:rPr lang="en-US" dirty="0" smtClean="0"/>
              <a:t>Geologic Time Scale</a:t>
            </a:r>
            <a:endParaRPr lang="en-US" dirty="0"/>
          </a:p>
        </p:txBody>
      </p:sp>
      <p:sp>
        <p:nvSpPr>
          <p:cNvPr id="3" name="Content Placeholder 2"/>
          <p:cNvSpPr>
            <a:spLocks noGrp="1"/>
          </p:cNvSpPr>
          <p:nvPr>
            <p:ph idx="1"/>
          </p:nvPr>
        </p:nvSpPr>
        <p:spPr>
          <a:xfrm>
            <a:off x="990600" y="1600200"/>
            <a:ext cx="4267200" cy="4419600"/>
          </a:xfrm>
        </p:spPr>
        <p:txBody>
          <a:bodyPr>
            <a:normAutofit lnSpcReduction="10000"/>
          </a:bodyPr>
          <a:lstStyle/>
          <a:p>
            <a:r>
              <a:rPr lang="en-US" dirty="0" smtClean="0"/>
              <a:t>The geologic time scale organizes information from fossils and the rock record into segments of history since the formation of the Earth. </a:t>
            </a:r>
          </a:p>
          <a:p>
            <a:endParaRPr lang="en-US" dirty="0"/>
          </a:p>
          <a:p>
            <a:r>
              <a:rPr lang="en-US" dirty="0" smtClean="0"/>
              <a:t>Segments are divided into eons, eras, periods, and epochs based on environmental changes or major catastrophic events</a:t>
            </a:r>
            <a:endParaRPr lang="en-US" dirty="0"/>
          </a:p>
        </p:txBody>
      </p:sp>
      <p:pic>
        <p:nvPicPr>
          <p:cNvPr id="24578" name="Picture 2" descr="http://m.teachastronomy.com/astropediaimages/Geologic_time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219200"/>
            <a:ext cx="2590800" cy="525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52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965245" cy="1202485"/>
          </a:xfrm>
        </p:spPr>
        <p:txBody>
          <a:bodyPr/>
          <a:lstStyle/>
          <a:p>
            <a:r>
              <a:rPr lang="en-US" dirty="0" smtClean="0"/>
              <a:t>Earth Formation</a:t>
            </a:r>
            <a:endParaRPr lang="en-US" dirty="0"/>
          </a:p>
        </p:txBody>
      </p:sp>
      <p:sp>
        <p:nvSpPr>
          <p:cNvPr id="3" name="Content Placeholder 2"/>
          <p:cNvSpPr>
            <a:spLocks noGrp="1"/>
          </p:cNvSpPr>
          <p:nvPr>
            <p:ph idx="1"/>
          </p:nvPr>
        </p:nvSpPr>
        <p:spPr>
          <a:xfrm>
            <a:off x="914400" y="1371600"/>
            <a:ext cx="7391400" cy="4876800"/>
          </a:xfrm>
        </p:spPr>
        <p:txBody>
          <a:bodyPr>
            <a:normAutofit lnSpcReduction="10000"/>
          </a:bodyPr>
          <a:lstStyle/>
          <a:p>
            <a:r>
              <a:rPr lang="en-US" dirty="0"/>
              <a:t>During accretion heavy materials sank toward the center of the planet and lighter materials rose to the surface in a process called differentiation</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With the formation of a metallic core, accretion probably also created the Earth’s magnetic field</a:t>
            </a:r>
            <a:endParaRPr lang="en-US" dirty="0"/>
          </a:p>
        </p:txBody>
      </p:sp>
      <p:pic>
        <p:nvPicPr>
          <p:cNvPr id="4098" name="Picture 2" descr="http://3.bp.blogspot.com/-u2aII8apHOA/UVB7XK_n3cI/AAAAAAAAAHc/OJIPYSEg_Qg/s1600/Picture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512282"/>
            <a:ext cx="4724400" cy="265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0644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858818"/>
          </a:xfrm>
        </p:spPr>
        <p:txBody>
          <a:bodyPr/>
          <a:lstStyle/>
          <a:p>
            <a:r>
              <a:rPr lang="en-US" dirty="0" smtClean="0"/>
              <a:t>Geologic Time Scale</a:t>
            </a:r>
            <a:endParaRPr lang="en-US" dirty="0"/>
          </a:p>
        </p:txBody>
      </p:sp>
      <p:sp>
        <p:nvSpPr>
          <p:cNvPr id="3" name="Content Placeholder 2"/>
          <p:cNvSpPr>
            <a:spLocks noGrp="1"/>
          </p:cNvSpPr>
          <p:nvPr>
            <p:ph idx="1"/>
          </p:nvPr>
        </p:nvSpPr>
        <p:spPr>
          <a:xfrm>
            <a:off x="914400" y="1600200"/>
            <a:ext cx="4343400" cy="4419600"/>
          </a:xfrm>
        </p:spPr>
        <p:txBody>
          <a:bodyPr>
            <a:normAutofit/>
          </a:bodyPr>
          <a:lstStyle/>
          <a:p>
            <a:r>
              <a:rPr lang="en-US" dirty="0" smtClean="0"/>
              <a:t>As more information is gathered time scale divisions can be revised or divided into smaller time segments</a:t>
            </a:r>
          </a:p>
          <a:p>
            <a:endParaRPr lang="en-US" dirty="0"/>
          </a:p>
          <a:p>
            <a:r>
              <a:rPr lang="en-US" dirty="0" smtClean="0"/>
              <a:t>The Cenozoic era is the only one to have epochs, the smallest divisions of time, while the Precambrian only has broad eon divisions.</a:t>
            </a:r>
            <a:endParaRPr lang="en-US" dirty="0"/>
          </a:p>
        </p:txBody>
      </p:sp>
      <p:pic>
        <p:nvPicPr>
          <p:cNvPr id="4" name="Picture 2" descr="http://m.teachastronomy.com/astropediaimages/Geologic_time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526" y="1535137"/>
            <a:ext cx="2431473" cy="492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318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6965245" cy="782618"/>
          </a:xfrm>
        </p:spPr>
        <p:txBody>
          <a:bodyPr/>
          <a:lstStyle/>
          <a:p>
            <a:r>
              <a:rPr lang="en-US" dirty="0" smtClean="0"/>
              <a:t>Precambrian Time</a:t>
            </a:r>
            <a:endParaRPr lang="en-US" dirty="0"/>
          </a:p>
        </p:txBody>
      </p:sp>
      <p:sp>
        <p:nvSpPr>
          <p:cNvPr id="3" name="Content Placeholder 2"/>
          <p:cNvSpPr>
            <a:spLocks noGrp="1"/>
          </p:cNvSpPr>
          <p:nvPr>
            <p:ph idx="1"/>
          </p:nvPr>
        </p:nvSpPr>
        <p:spPr>
          <a:xfrm>
            <a:off x="1066800" y="1600200"/>
            <a:ext cx="7010400" cy="4419600"/>
          </a:xfrm>
        </p:spPr>
        <p:txBody>
          <a:bodyPr/>
          <a:lstStyle/>
          <a:p>
            <a:r>
              <a:rPr lang="en-US" dirty="0" smtClean="0"/>
              <a:t>The Precambrian time starts with the formation of the Earth to the first evidence of simple celled organisms. </a:t>
            </a:r>
            <a:r>
              <a:rPr lang="en-US" b="1" dirty="0" smtClean="0"/>
              <a:t>A time span of 4 billion years.</a:t>
            </a:r>
          </a:p>
          <a:p>
            <a:pPr marL="0" indent="0">
              <a:buNone/>
            </a:pPr>
            <a:endParaRPr lang="en-US" dirty="0" smtClean="0"/>
          </a:p>
          <a:p>
            <a:r>
              <a:rPr lang="en-US" dirty="0" smtClean="0"/>
              <a:t>This eon represents 90% of the history of Earth and is divided into the Hadean, Archean, and Proterozoic eon divisions.</a:t>
            </a:r>
            <a:endParaRPr lang="en-US" dirty="0"/>
          </a:p>
        </p:txBody>
      </p:sp>
      <p:pic>
        <p:nvPicPr>
          <p:cNvPr id="25602" name="Picture 2" descr="http://serc.carleton.edu/images/introgeo/quantskills/GeologicTimeToSca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495800"/>
            <a:ext cx="5767857"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9558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6829777" cy="858818"/>
          </a:xfrm>
        </p:spPr>
        <p:txBody>
          <a:bodyPr/>
          <a:lstStyle/>
          <a:p>
            <a:r>
              <a:rPr lang="en-US" dirty="0" smtClean="0"/>
              <a:t>Precambrian Geosphere</a:t>
            </a:r>
            <a:endParaRPr lang="en-US" dirty="0"/>
          </a:p>
        </p:txBody>
      </p:sp>
      <p:sp>
        <p:nvSpPr>
          <p:cNvPr id="3" name="Content Placeholder 2"/>
          <p:cNvSpPr>
            <a:spLocks noGrp="1"/>
          </p:cNvSpPr>
          <p:nvPr>
            <p:ph idx="1"/>
          </p:nvPr>
        </p:nvSpPr>
        <p:spPr>
          <a:xfrm>
            <a:off x="990600" y="1600200"/>
            <a:ext cx="7315200" cy="4419600"/>
          </a:xfrm>
        </p:spPr>
        <p:txBody>
          <a:bodyPr/>
          <a:lstStyle/>
          <a:p>
            <a:r>
              <a:rPr lang="en-US" dirty="0" smtClean="0"/>
              <a:t>Approximately 4 billion years ago the Earth </a:t>
            </a:r>
            <a:r>
              <a:rPr lang="en-US" smtClean="0"/>
              <a:t>had </a:t>
            </a:r>
            <a:r>
              <a:rPr lang="en-US" b="1" smtClean="0"/>
              <a:t>cooled enough for landmasses to form small microcontinents </a:t>
            </a:r>
            <a:r>
              <a:rPr lang="en-US" smtClean="0"/>
              <a:t>that </a:t>
            </a:r>
            <a:r>
              <a:rPr lang="en-US" dirty="0" smtClean="0"/>
              <a:t>made the Precambrian shields we see today. </a:t>
            </a:r>
          </a:p>
        </p:txBody>
      </p:sp>
      <p:pic>
        <p:nvPicPr>
          <p:cNvPr id="27650" name="Picture 2" descr="http://upload.wikimedia.org/wikipedia/commons/a/a4/Rodinia_reconstr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036" y="2819400"/>
            <a:ext cx="3733800" cy="3323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505200"/>
            <a:ext cx="3429000" cy="2308324"/>
          </a:xfrm>
          <a:prstGeom prst="rect">
            <a:avLst/>
          </a:prstGeom>
          <a:noFill/>
        </p:spPr>
        <p:txBody>
          <a:bodyPr wrap="square" rtlCol="0">
            <a:spAutoFit/>
          </a:bodyPr>
          <a:lstStyle/>
          <a:p>
            <a:pPr algn="ctr"/>
            <a:r>
              <a:rPr lang="en-US" sz="2400" dirty="0"/>
              <a:t>Around 1.1 billion years ago these microcontinents began to </a:t>
            </a:r>
            <a:r>
              <a:rPr lang="en-US" sz="2400" dirty="0" smtClean="0"/>
              <a:t>merge together </a:t>
            </a:r>
            <a:r>
              <a:rPr lang="en-US" sz="2400" dirty="0"/>
              <a:t>into the </a:t>
            </a:r>
            <a:r>
              <a:rPr lang="en-US" sz="2400" b="1" dirty="0"/>
              <a:t>first supercontinent called </a:t>
            </a:r>
            <a:r>
              <a:rPr lang="en-US" sz="2400" b="1" dirty="0" err="1" smtClean="0"/>
              <a:t>Rodinia</a:t>
            </a:r>
            <a:r>
              <a:rPr lang="en-US" sz="2400" b="1" dirty="0" smtClean="0"/>
              <a:t>.</a:t>
            </a:r>
            <a:endParaRPr lang="en-US" sz="2400" b="1" dirty="0"/>
          </a:p>
        </p:txBody>
      </p:sp>
    </p:spTree>
    <p:extLst>
      <p:ext uri="{BB962C8B-B14F-4D97-AF65-F5344CB8AC3E}">
        <p14:creationId xmlns:p14="http://schemas.microsoft.com/office/powerpoint/2010/main" val="3172503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6829777" cy="782618"/>
          </a:xfrm>
        </p:spPr>
        <p:txBody>
          <a:bodyPr/>
          <a:lstStyle/>
          <a:p>
            <a:r>
              <a:rPr lang="en-US" dirty="0" smtClean="0"/>
              <a:t>Precambrian Geosphere</a:t>
            </a:r>
            <a:endParaRPr lang="en-US" dirty="0"/>
          </a:p>
        </p:txBody>
      </p:sp>
      <p:sp>
        <p:nvSpPr>
          <p:cNvPr id="3" name="Content Placeholder 2"/>
          <p:cNvSpPr>
            <a:spLocks noGrp="1"/>
          </p:cNvSpPr>
          <p:nvPr>
            <p:ph idx="1"/>
          </p:nvPr>
        </p:nvSpPr>
        <p:spPr>
          <a:xfrm>
            <a:off x="990600" y="1600200"/>
            <a:ext cx="6668845" cy="4122869"/>
          </a:xfrm>
        </p:spPr>
        <p:txBody>
          <a:bodyPr/>
          <a:lstStyle/>
          <a:p>
            <a:r>
              <a:rPr lang="en-US" dirty="0" smtClean="0"/>
              <a:t>Accelerated plate tectonic movement during this time continued to shift the </a:t>
            </a:r>
            <a:r>
              <a:rPr lang="en-US" dirty="0" err="1" smtClean="0"/>
              <a:t>precambrian</a:t>
            </a:r>
            <a:r>
              <a:rPr lang="en-US" dirty="0"/>
              <a:t> </a:t>
            </a:r>
            <a:r>
              <a:rPr lang="en-US" dirty="0" smtClean="0"/>
              <a:t>landmasses leading to the break up of </a:t>
            </a:r>
            <a:r>
              <a:rPr lang="en-US" dirty="0" err="1" smtClean="0"/>
              <a:t>Rodinia</a:t>
            </a:r>
            <a:r>
              <a:rPr lang="en-US" dirty="0" smtClean="0"/>
              <a:t> approximately 750 million years ago. </a:t>
            </a:r>
          </a:p>
          <a:p>
            <a:pPr marL="0" indent="0">
              <a:buNone/>
            </a:pPr>
            <a:endParaRPr lang="en-US" dirty="0" smtClean="0"/>
          </a:p>
          <a:p>
            <a:r>
              <a:rPr lang="en-US" dirty="0" smtClean="0"/>
              <a:t>The continents shifted and reassembled to form the </a:t>
            </a:r>
            <a:r>
              <a:rPr lang="en-US" dirty="0" err="1" smtClean="0"/>
              <a:t>Pannotia</a:t>
            </a:r>
            <a:r>
              <a:rPr lang="en-US" dirty="0" smtClean="0"/>
              <a:t> supercontinent 600 million years ago then began to break up again around 550 million years ago at the very end of the </a:t>
            </a:r>
            <a:r>
              <a:rPr lang="en-US" dirty="0" err="1" smtClean="0"/>
              <a:t>precambrian</a:t>
            </a:r>
            <a:r>
              <a:rPr lang="en-US" dirty="0" smtClean="0"/>
              <a:t>. </a:t>
            </a:r>
          </a:p>
        </p:txBody>
      </p:sp>
    </p:spTree>
    <p:extLst>
      <p:ext uri="{BB962C8B-B14F-4D97-AF65-F5344CB8AC3E}">
        <p14:creationId xmlns:p14="http://schemas.microsoft.com/office/powerpoint/2010/main" val="2622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965245" cy="706418"/>
          </a:xfrm>
        </p:spPr>
        <p:txBody>
          <a:bodyPr>
            <a:normAutofit fontScale="90000"/>
          </a:bodyPr>
          <a:lstStyle/>
          <a:p>
            <a:r>
              <a:rPr lang="en-US" dirty="0" smtClean="0"/>
              <a:t>Precambrian Biosphere</a:t>
            </a:r>
            <a:endParaRPr lang="en-US" dirty="0"/>
          </a:p>
        </p:txBody>
      </p:sp>
      <p:sp>
        <p:nvSpPr>
          <p:cNvPr id="3" name="Content Placeholder 2"/>
          <p:cNvSpPr>
            <a:spLocks noGrp="1"/>
          </p:cNvSpPr>
          <p:nvPr>
            <p:ph idx="1"/>
          </p:nvPr>
        </p:nvSpPr>
        <p:spPr>
          <a:xfrm>
            <a:off x="1143000" y="1447800"/>
            <a:ext cx="7010400" cy="4495800"/>
          </a:xfrm>
        </p:spPr>
        <p:txBody>
          <a:bodyPr>
            <a:normAutofit/>
          </a:bodyPr>
          <a:lstStyle/>
          <a:p>
            <a:r>
              <a:rPr lang="en-US" b="1" dirty="0" smtClean="0"/>
              <a:t>The earliest evidence of life in the fossil record occurs in rocks dated to be 3.8 billion years old</a:t>
            </a:r>
          </a:p>
          <a:p>
            <a:endParaRPr lang="en-US" dirty="0" smtClean="0"/>
          </a:p>
          <a:p>
            <a:r>
              <a:rPr lang="en-US" dirty="0" smtClean="0"/>
              <a:t>These fossils show </a:t>
            </a:r>
            <a:r>
              <a:rPr lang="en-US" b="1" dirty="0" smtClean="0"/>
              <a:t>unicellular, prokaryotic organisms that fed off of chemicals in their environment </a:t>
            </a:r>
            <a:r>
              <a:rPr lang="en-US" dirty="0" smtClean="0"/>
              <a:t>until nutrients became scarce and groups of organisms were forced to adapt other ways to utilize nutrients in their environment for food. </a:t>
            </a:r>
          </a:p>
        </p:txBody>
      </p:sp>
      <p:pic>
        <p:nvPicPr>
          <p:cNvPr id="2052" name="Picture 4" descr="http://i551.photobucket.com/albums/ii463/djtobey_album/Biology/methanogens-archaebacter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58322"/>
            <a:ext cx="1889642" cy="20674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tepbystep.com/wp-content/uploads/2013/04/Difference-Between-Eubacteria-and-Archaebacteria-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164" y="4664073"/>
            <a:ext cx="2819400" cy="185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83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06418"/>
          </a:xfrm>
        </p:spPr>
        <p:txBody>
          <a:bodyPr>
            <a:normAutofit fontScale="90000"/>
          </a:bodyPr>
          <a:lstStyle/>
          <a:p>
            <a:r>
              <a:rPr lang="en-US" dirty="0" smtClean="0"/>
              <a:t>Precambrian Biosphere</a:t>
            </a:r>
            <a:endParaRPr lang="en-US" dirty="0"/>
          </a:p>
        </p:txBody>
      </p:sp>
      <p:sp>
        <p:nvSpPr>
          <p:cNvPr id="3" name="Content Placeholder 2"/>
          <p:cNvSpPr>
            <a:spLocks noGrp="1"/>
          </p:cNvSpPr>
          <p:nvPr>
            <p:ph idx="1"/>
          </p:nvPr>
        </p:nvSpPr>
        <p:spPr>
          <a:xfrm>
            <a:off x="914400" y="1524000"/>
            <a:ext cx="4724400" cy="4648200"/>
          </a:xfrm>
        </p:spPr>
        <p:txBody>
          <a:bodyPr>
            <a:normAutofit fontScale="92500"/>
          </a:bodyPr>
          <a:lstStyle/>
          <a:p>
            <a:r>
              <a:rPr lang="en-US" dirty="0" smtClean="0"/>
              <a:t>Approximately 2.4 billion years ago one group, </a:t>
            </a:r>
            <a:r>
              <a:rPr lang="en-US" dirty="0"/>
              <a:t>most closely related to today’s cyanobacteria developed light absorbing pigments that </a:t>
            </a:r>
            <a:r>
              <a:rPr lang="en-US" b="1" dirty="0"/>
              <a:t>turned sunlight into food and as a by-product released oxygen into the atmosphere. </a:t>
            </a:r>
          </a:p>
          <a:p>
            <a:r>
              <a:rPr lang="en-US" dirty="0" smtClean="0"/>
              <a:t>These prokaryotic organisms became so abundant that they grew colonies of cells one on top of another and were preserved into large mounds of fossilized material called </a:t>
            </a:r>
            <a:r>
              <a:rPr lang="en-US" u="sng" dirty="0" err="1" smtClean="0"/>
              <a:t>stromatolites</a:t>
            </a:r>
            <a:r>
              <a:rPr lang="en-US" dirty="0" smtClean="0"/>
              <a:t>.</a:t>
            </a:r>
            <a:endParaRPr lang="en-US" dirty="0"/>
          </a:p>
        </p:txBody>
      </p:sp>
      <p:pic>
        <p:nvPicPr>
          <p:cNvPr id="1026" name="Picture 2" descr="http://ncseprojects.org/files/images/Proterozoic_Stromatoli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327" y="15240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o2add.com/images/TheEarliestLife/Stromatolites,%20Hamelin%20Pool,%20Shark%20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109" y="3886200"/>
            <a:ext cx="3429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1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0"/>
            <a:ext cx="6965245" cy="706418"/>
          </a:xfrm>
        </p:spPr>
        <p:txBody>
          <a:bodyPr>
            <a:normAutofit fontScale="90000"/>
          </a:bodyPr>
          <a:lstStyle/>
          <a:p>
            <a:r>
              <a:rPr lang="en-US" dirty="0" smtClean="0"/>
              <a:t>Precambrian Atmosphere</a:t>
            </a:r>
            <a:endParaRPr lang="en-US" dirty="0"/>
          </a:p>
        </p:txBody>
      </p:sp>
      <p:sp>
        <p:nvSpPr>
          <p:cNvPr id="3" name="Content Placeholder 2"/>
          <p:cNvSpPr>
            <a:spLocks noGrp="1"/>
          </p:cNvSpPr>
          <p:nvPr>
            <p:ph idx="1"/>
          </p:nvPr>
        </p:nvSpPr>
        <p:spPr>
          <a:xfrm>
            <a:off x="838200" y="1447800"/>
            <a:ext cx="6096000" cy="4953000"/>
          </a:xfrm>
        </p:spPr>
        <p:txBody>
          <a:bodyPr>
            <a:normAutofit/>
          </a:bodyPr>
          <a:lstStyle/>
          <a:p>
            <a:r>
              <a:rPr lang="en-US" b="1" dirty="0" smtClean="0"/>
              <a:t>Early stages of the </a:t>
            </a:r>
            <a:r>
              <a:rPr lang="en-US" b="1" dirty="0"/>
              <a:t>P</a:t>
            </a:r>
            <a:r>
              <a:rPr lang="en-US" b="1" dirty="0" smtClean="0"/>
              <a:t>recambrian era showed high levels of outgassing </a:t>
            </a:r>
          </a:p>
          <a:p>
            <a:pPr marL="0" indent="0">
              <a:buNone/>
            </a:pPr>
            <a:r>
              <a:rPr lang="en-US" b="1" dirty="0" smtClean="0"/>
              <a:t>   from volcanic activity that put carbon</a:t>
            </a:r>
          </a:p>
          <a:p>
            <a:pPr marL="0" indent="0">
              <a:buNone/>
            </a:pPr>
            <a:r>
              <a:rPr lang="en-US" b="1" dirty="0"/>
              <a:t> </a:t>
            </a:r>
            <a:r>
              <a:rPr lang="en-US" b="1" dirty="0" smtClean="0"/>
              <a:t>  monoxide, sulfur and carbon dioxide </a:t>
            </a:r>
          </a:p>
          <a:p>
            <a:pPr marL="0" indent="0">
              <a:buNone/>
            </a:pPr>
            <a:r>
              <a:rPr lang="en-US" b="1" dirty="0"/>
              <a:t> </a:t>
            </a:r>
            <a:r>
              <a:rPr lang="en-US" b="1" dirty="0" smtClean="0"/>
              <a:t>  into the early Earth’s atmosphere</a:t>
            </a:r>
          </a:p>
          <a:p>
            <a:pPr marL="0" indent="0">
              <a:buNone/>
            </a:pPr>
            <a:endParaRPr lang="en-US" dirty="0" smtClean="0"/>
          </a:p>
          <a:p>
            <a:r>
              <a:rPr lang="en-US" dirty="0" smtClean="0"/>
              <a:t>Only after the evolution of the photosynthetic prokaryotes does the geologic record start to show any significant oxygen in the atmosphere for respiration of multicellular organisms or the production of a protective ozone layer</a:t>
            </a:r>
            <a:endParaRPr lang="en-US" dirty="0"/>
          </a:p>
        </p:txBody>
      </p:sp>
      <p:pic>
        <p:nvPicPr>
          <p:cNvPr id="3074" name="Picture 2" descr="http://www2.estrellamountain.edu/faculty/farabee/BIOBK/aprecla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15697"/>
            <a:ext cx="2985655" cy="274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223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782618"/>
          </a:xfrm>
        </p:spPr>
        <p:txBody>
          <a:bodyPr/>
          <a:lstStyle/>
          <a:p>
            <a:r>
              <a:rPr lang="en-US" dirty="0" smtClean="0"/>
              <a:t>Precambrian Biosphere</a:t>
            </a:r>
            <a:endParaRPr lang="en-US" dirty="0"/>
          </a:p>
        </p:txBody>
      </p:sp>
      <p:sp>
        <p:nvSpPr>
          <p:cNvPr id="3" name="Content Placeholder 2"/>
          <p:cNvSpPr>
            <a:spLocks noGrp="1"/>
          </p:cNvSpPr>
          <p:nvPr>
            <p:ph idx="1"/>
          </p:nvPr>
        </p:nvSpPr>
        <p:spPr>
          <a:xfrm>
            <a:off x="838200" y="1371600"/>
            <a:ext cx="4800600" cy="4953000"/>
          </a:xfrm>
        </p:spPr>
        <p:txBody>
          <a:bodyPr>
            <a:normAutofit lnSpcReduction="10000"/>
          </a:bodyPr>
          <a:lstStyle/>
          <a:p>
            <a:r>
              <a:rPr lang="en-US" dirty="0" smtClean="0"/>
              <a:t>Towards the end of the Proterozoic, the final division of </a:t>
            </a:r>
            <a:r>
              <a:rPr lang="en-US" dirty="0"/>
              <a:t>P</a:t>
            </a:r>
            <a:r>
              <a:rPr lang="en-US" dirty="0" smtClean="0"/>
              <a:t>recambrian time, </a:t>
            </a:r>
            <a:r>
              <a:rPr lang="en-US" b="1" dirty="0" smtClean="0"/>
              <a:t>multicellular organisms make their appearance in the fossil record 600 million years ago</a:t>
            </a:r>
          </a:p>
          <a:p>
            <a:pPr marL="0" indent="0">
              <a:buNone/>
            </a:pPr>
            <a:endParaRPr lang="en-US" dirty="0" smtClean="0"/>
          </a:p>
          <a:p>
            <a:r>
              <a:rPr lang="en-US" dirty="0" smtClean="0"/>
              <a:t>The most abundant group of these organisms called </a:t>
            </a:r>
            <a:r>
              <a:rPr lang="en-US" i="1" dirty="0" err="1" smtClean="0"/>
              <a:t>Edicarans</a:t>
            </a:r>
            <a:r>
              <a:rPr lang="en-US" dirty="0" smtClean="0"/>
              <a:t> are believed to be extinct but modern day sponges, cnidarians, and annelids have connections to groups of organisms that survived this time period</a:t>
            </a:r>
          </a:p>
          <a:p>
            <a:endParaRPr lang="en-US" dirty="0"/>
          </a:p>
          <a:p>
            <a:endParaRPr lang="en-US" dirty="0" smtClean="0"/>
          </a:p>
          <a:p>
            <a:endParaRPr lang="en-US" dirty="0" smtClean="0"/>
          </a:p>
          <a:p>
            <a:endParaRPr lang="en-US" dirty="0"/>
          </a:p>
        </p:txBody>
      </p:sp>
      <p:pic>
        <p:nvPicPr>
          <p:cNvPr id="4098" name="Picture 2" descr="http://upload.wikimedia.org/wikipedia/commons/f/fb/DickinsoniaCosta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3716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hotos1.blogger.com/x/blogger/4566/894/320/256475/ediacaran-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428" y="3761509"/>
            <a:ext cx="2237943" cy="294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9669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6965245" cy="782618"/>
          </a:xfrm>
        </p:spPr>
        <p:txBody>
          <a:bodyPr/>
          <a:lstStyle/>
          <a:p>
            <a:r>
              <a:rPr lang="en-US" dirty="0" smtClean="0"/>
              <a:t>Precambrian Extinction</a:t>
            </a:r>
            <a:endParaRPr lang="en-US" dirty="0"/>
          </a:p>
        </p:txBody>
      </p:sp>
      <p:sp>
        <p:nvSpPr>
          <p:cNvPr id="3" name="Content Placeholder 2"/>
          <p:cNvSpPr>
            <a:spLocks noGrp="1"/>
          </p:cNvSpPr>
          <p:nvPr>
            <p:ph idx="1"/>
          </p:nvPr>
        </p:nvSpPr>
        <p:spPr>
          <a:xfrm>
            <a:off x="914400" y="1600200"/>
            <a:ext cx="6934200" cy="4343400"/>
          </a:xfrm>
        </p:spPr>
        <p:txBody>
          <a:bodyPr/>
          <a:lstStyle/>
          <a:p>
            <a:r>
              <a:rPr lang="en-US" dirty="0" smtClean="0"/>
              <a:t>The end of the </a:t>
            </a:r>
            <a:r>
              <a:rPr lang="en-US" dirty="0"/>
              <a:t>P</a:t>
            </a:r>
            <a:r>
              <a:rPr lang="en-US" dirty="0" smtClean="0"/>
              <a:t>recambrian era is believed to have been marked by a </a:t>
            </a:r>
            <a:r>
              <a:rPr lang="en-US" b="1" dirty="0" smtClean="0"/>
              <a:t>mass extinction caused by a global ice age</a:t>
            </a:r>
          </a:p>
          <a:p>
            <a:pPr marL="0" indent="0">
              <a:buNone/>
            </a:pPr>
            <a:endParaRPr lang="en-US" dirty="0" smtClean="0"/>
          </a:p>
          <a:p>
            <a:r>
              <a:rPr lang="en-US" dirty="0" smtClean="0"/>
              <a:t>This ice age shows</a:t>
            </a:r>
          </a:p>
          <a:p>
            <a:pPr marL="0" indent="0">
              <a:buNone/>
            </a:pPr>
            <a:r>
              <a:rPr lang="en-US" dirty="0"/>
              <a:t> </a:t>
            </a:r>
            <a:r>
              <a:rPr lang="en-US" dirty="0" smtClean="0"/>
              <a:t>  evidence of ice sheets</a:t>
            </a:r>
          </a:p>
          <a:p>
            <a:pPr marL="0" indent="0">
              <a:buNone/>
            </a:pPr>
            <a:r>
              <a:rPr lang="en-US" dirty="0"/>
              <a:t> </a:t>
            </a:r>
            <a:r>
              <a:rPr lang="en-US" dirty="0" smtClean="0"/>
              <a:t>  reaching from the artic</a:t>
            </a:r>
          </a:p>
          <a:p>
            <a:pPr marL="0" indent="0">
              <a:buNone/>
            </a:pPr>
            <a:r>
              <a:rPr lang="en-US" dirty="0"/>
              <a:t> </a:t>
            </a:r>
            <a:r>
              <a:rPr lang="en-US" dirty="0" smtClean="0"/>
              <a:t>  to almost the equator</a:t>
            </a:r>
          </a:p>
          <a:p>
            <a:pPr marL="0" indent="0">
              <a:buNone/>
            </a:pPr>
            <a:r>
              <a:rPr lang="en-US" dirty="0"/>
              <a:t> </a:t>
            </a:r>
            <a:r>
              <a:rPr lang="en-US" dirty="0" smtClean="0"/>
              <a:t>  in what scientist nickname</a:t>
            </a:r>
          </a:p>
          <a:p>
            <a:pPr marL="0" indent="0">
              <a:buNone/>
            </a:pPr>
            <a:r>
              <a:rPr lang="en-US" dirty="0"/>
              <a:t> </a:t>
            </a:r>
            <a:r>
              <a:rPr lang="en-US" dirty="0" smtClean="0"/>
              <a:t>  the </a:t>
            </a:r>
            <a:r>
              <a:rPr lang="en-US" b="1" dirty="0" smtClean="0"/>
              <a:t>“Snowball Earth”</a:t>
            </a:r>
            <a:endParaRPr lang="en-US" b="1" dirty="0"/>
          </a:p>
        </p:txBody>
      </p:sp>
      <p:pic>
        <p:nvPicPr>
          <p:cNvPr id="5122" name="Picture 2" descr="http://i.dailymail.co.uk/i/pix/2010/06/22/article-1288584-0A0C8BB9000005DC-291_634x5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667000"/>
            <a:ext cx="3910994"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142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0"/>
            <a:ext cx="6965245" cy="858818"/>
          </a:xfrm>
        </p:spPr>
        <p:txBody>
          <a:bodyPr>
            <a:normAutofit/>
          </a:bodyPr>
          <a:lstStyle/>
          <a:p>
            <a:r>
              <a:rPr lang="en-US" dirty="0" smtClean="0"/>
              <a:t>Paleozoic Time</a:t>
            </a:r>
            <a:endParaRPr lang="en-US" dirty="0"/>
          </a:p>
        </p:txBody>
      </p:sp>
      <p:sp>
        <p:nvSpPr>
          <p:cNvPr id="3" name="Content Placeholder 2"/>
          <p:cNvSpPr>
            <a:spLocks noGrp="1"/>
          </p:cNvSpPr>
          <p:nvPr>
            <p:ph idx="1"/>
          </p:nvPr>
        </p:nvSpPr>
        <p:spPr>
          <a:xfrm>
            <a:off x="1143000" y="1524000"/>
            <a:ext cx="7086600" cy="4648200"/>
          </a:xfrm>
        </p:spPr>
        <p:txBody>
          <a:bodyPr/>
          <a:lstStyle/>
          <a:p>
            <a:r>
              <a:rPr lang="en-US" dirty="0" smtClean="0"/>
              <a:t>The Paleozoic era lasts from the diverse “explosion” of multicellular organisms around 550 million years ago to the Permian extinction 250 million years ago</a:t>
            </a:r>
            <a:endParaRPr lang="en-US" dirty="0"/>
          </a:p>
        </p:txBody>
      </p:sp>
      <p:pic>
        <p:nvPicPr>
          <p:cNvPr id="6146" name="Picture 2" descr="http://commonfossilsofoklahoma.snomnh.ou.edu/Websites/paleogrant/images/Paleozoic%20Era%20lat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05200"/>
            <a:ext cx="7518096"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06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965245" cy="1202485"/>
          </a:xfrm>
        </p:spPr>
        <p:txBody>
          <a:bodyPr/>
          <a:lstStyle/>
          <a:p>
            <a:r>
              <a:rPr lang="en-US" dirty="0" smtClean="0"/>
              <a:t>Moon Formation</a:t>
            </a:r>
            <a:endParaRPr lang="en-US" dirty="0"/>
          </a:p>
        </p:txBody>
      </p:sp>
      <p:sp>
        <p:nvSpPr>
          <p:cNvPr id="3" name="Content Placeholder 2"/>
          <p:cNvSpPr>
            <a:spLocks noGrp="1"/>
          </p:cNvSpPr>
          <p:nvPr>
            <p:ph idx="1"/>
          </p:nvPr>
        </p:nvSpPr>
        <p:spPr>
          <a:xfrm>
            <a:off x="990601" y="1295400"/>
            <a:ext cx="4114800" cy="4427669"/>
          </a:xfrm>
        </p:spPr>
        <p:txBody>
          <a:bodyPr>
            <a:normAutofit fontScale="92500" lnSpcReduction="10000"/>
          </a:bodyPr>
          <a:lstStyle/>
          <a:p>
            <a:r>
              <a:rPr lang="en-US" dirty="0" smtClean="0"/>
              <a:t>At approximately 4.45 billion years ago most scientists agree that a newly formed planetary body sometimes called “Theia” about the size of Mars collided with the Earth and sent material into orbit around the Earth that later formed the Moon</a:t>
            </a:r>
          </a:p>
          <a:p>
            <a:endParaRPr lang="en-US" dirty="0"/>
          </a:p>
          <a:p>
            <a:r>
              <a:rPr lang="en-US" dirty="0" smtClean="0"/>
              <a:t>Collection of rocks from the moon during the Apollo missions support this theory</a:t>
            </a:r>
            <a:endParaRPr lang="en-US" dirty="0"/>
          </a:p>
        </p:txBody>
      </p:sp>
      <p:pic>
        <p:nvPicPr>
          <p:cNvPr id="5122" name="Picture 2" descr="Theia - Formation of the 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3109" y="2133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800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05977" cy="706418"/>
          </a:xfrm>
        </p:spPr>
        <p:txBody>
          <a:bodyPr>
            <a:normAutofit fontScale="90000"/>
          </a:bodyPr>
          <a:lstStyle/>
          <a:p>
            <a:r>
              <a:rPr lang="en-US" dirty="0" smtClean="0"/>
              <a:t>Paleozoic Geosphere</a:t>
            </a:r>
            <a:endParaRPr lang="en-US" dirty="0"/>
          </a:p>
        </p:txBody>
      </p:sp>
      <p:sp>
        <p:nvSpPr>
          <p:cNvPr id="3" name="Content Placeholder 2"/>
          <p:cNvSpPr>
            <a:spLocks noGrp="1"/>
          </p:cNvSpPr>
          <p:nvPr>
            <p:ph idx="1"/>
          </p:nvPr>
        </p:nvSpPr>
        <p:spPr>
          <a:xfrm>
            <a:off x="838200" y="1676400"/>
            <a:ext cx="4114800" cy="4383951"/>
          </a:xfrm>
        </p:spPr>
        <p:txBody>
          <a:bodyPr>
            <a:normAutofit/>
          </a:bodyPr>
          <a:lstStyle/>
          <a:p>
            <a:r>
              <a:rPr lang="en-US" dirty="0" smtClean="0"/>
              <a:t>Following the break up of </a:t>
            </a:r>
            <a:r>
              <a:rPr lang="en-US" dirty="0" err="1" smtClean="0"/>
              <a:t>Pannotia</a:t>
            </a:r>
            <a:r>
              <a:rPr lang="en-US" dirty="0" smtClean="0"/>
              <a:t> 550 million years ago at the beginning of the Paleozoic era, </a:t>
            </a:r>
            <a:r>
              <a:rPr lang="en-US" b="1" dirty="0" smtClean="0"/>
              <a:t>the modern continental landmasses were almost entirely formed </a:t>
            </a:r>
            <a:r>
              <a:rPr lang="en-US" dirty="0" smtClean="0"/>
              <a:t>and were fused together as a part of two smaller supercontinents called Laurasia and </a:t>
            </a:r>
            <a:r>
              <a:rPr lang="en-US" dirty="0" err="1" smtClean="0"/>
              <a:t>Gondwana</a:t>
            </a:r>
            <a:r>
              <a:rPr lang="en-US" dirty="0" smtClean="0"/>
              <a:t>.</a:t>
            </a:r>
            <a:endParaRPr lang="en-US" dirty="0"/>
          </a:p>
        </p:txBody>
      </p:sp>
      <p:pic>
        <p:nvPicPr>
          <p:cNvPr id="28674" name="Picture 2" descr="http://s3.amazonaws.com/dk-production/images/27833/lightbox/Screen_shot_2013-04-12_at_8.37.35_AM.png?13657774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59649"/>
            <a:ext cx="4038600" cy="401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328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181" y="685800"/>
            <a:ext cx="6965245" cy="782618"/>
          </a:xfrm>
        </p:spPr>
        <p:txBody>
          <a:bodyPr/>
          <a:lstStyle/>
          <a:p>
            <a:r>
              <a:rPr lang="en-US" dirty="0" smtClean="0"/>
              <a:t>Paleozoic Geosphere</a:t>
            </a:r>
            <a:endParaRPr lang="en-US" dirty="0"/>
          </a:p>
        </p:txBody>
      </p:sp>
      <p:sp>
        <p:nvSpPr>
          <p:cNvPr id="3" name="Content Placeholder 2"/>
          <p:cNvSpPr>
            <a:spLocks noGrp="1"/>
          </p:cNvSpPr>
          <p:nvPr>
            <p:ph idx="1"/>
          </p:nvPr>
        </p:nvSpPr>
        <p:spPr>
          <a:xfrm>
            <a:off x="685800" y="1490364"/>
            <a:ext cx="4038600" cy="4267200"/>
          </a:xfrm>
        </p:spPr>
        <p:txBody>
          <a:bodyPr/>
          <a:lstStyle/>
          <a:p>
            <a:pPr algn="ctr"/>
            <a:r>
              <a:rPr lang="en-US" b="1" dirty="0" smtClean="0"/>
              <a:t>Laurasia and </a:t>
            </a:r>
            <a:r>
              <a:rPr lang="en-US" b="1" dirty="0" err="1" smtClean="0"/>
              <a:t>Gondwana</a:t>
            </a:r>
            <a:r>
              <a:rPr lang="en-US" b="1" dirty="0" smtClean="0"/>
              <a:t> merged together 300 million years ago to form the last supercontinent Pangea </a:t>
            </a:r>
            <a:r>
              <a:rPr lang="en-US" dirty="0" smtClean="0"/>
              <a:t>that is still breaking apart today. The collision of these two landmasses </a:t>
            </a:r>
            <a:r>
              <a:rPr lang="en-US" b="1" dirty="0" smtClean="0"/>
              <a:t>created the Appalachian mountains </a:t>
            </a:r>
            <a:r>
              <a:rPr lang="en-US" dirty="0" smtClean="0"/>
              <a:t>that were once as high as the Himalayas today.</a:t>
            </a:r>
            <a:endParaRPr lang="en-US" dirty="0"/>
          </a:p>
        </p:txBody>
      </p:sp>
      <p:pic>
        <p:nvPicPr>
          <p:cNvPr id="7170" name="Picture 2" descr="http://www.ig.utexas.edu/research/projects/plates/images/pangea_07sep2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828800"/>
            <a:ext cx="3352800" cy="359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054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Tectonic Movement</a:t>
            </a:r>
            <a:endParaRPr lang="en-US" dirty="0"/>
          </a:p>
        </p:txBody>
      </p:sp>
      <p:pic>
        <p:nvPicPr>
          <p:cNvPr id="4" name="Picture 4" descr="Continentaldrif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8855" y="1905000"/>
            <a:ext cx="5181600" cy="420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45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7"/>
          </a:xfrm>
        </p:spPr>
        <p:txBody>
          <a:bodyPr/>
          <a:lstStyle/>
          <a:p>
            <a:r>
              <a:rPr lang="en-US" dirty="0" smtClean="0"/>
              <a:t>Paleozoic Biosphere</a:t>
            </a:r>
            <a:endParaRPr lang="en-US" dirty="0"/>
          </a:p>
        </p:txBody>
      </p:sp>
      <p:sp>
        <p:nvSpPr>
          <p:cNvPr id="3" name="Content Placeholder 2"/>
          <p:cNvSpPr>
            <a:spLocks noGrp="1"/>
          </p:cNvSpPr>
          <p:nvPr>
            <p:ph idx="1"/>
          </p:nvPr>
        </p:nvSpPr>
        <p:spPr>
          <a:xfrm>
            <a:off x="762000" y="1828800"/>
            <a:ext cx="4724399" cy="4191000"/>
          </a:xfrm>
        </p:spPr>
        <p:txBody>
          <a:bodyPr>
            <a:normAutofit/>
          </a:bodyPr>
          <a:lstStyle/>
          <a:p>
            <a:r>
              <a:rPr lang="en-US" dirty="0" smtClean="0"/>
              <a:t>The beginning of the Paleozoic era is marked by the Cambrian explosion that refers to the </a:t>
            </a:r>
            <a:r>
              <a:rPr lang="en-US" b="1" dirty="0" smtClean="0"/>
              <a:t>appearance of all but one modern marine group. </a:t>
            </a:r>
          </a:p>
          <a:p>
            <a:r>
              <a:rPr lang="en-US" dirty="0" smtClean="0"/>
              <a:t>This </a:t>
            </a:r>
            <a:r>
              <a:rPr lang="en-US" b="1" dirty="0" smtClean="0"/>
              <a:t>increase in the diversity of multicellular organisms </a:t>
            </a:r>
            <a:r>
              <a:rPr lang="en-US" dirty="0" smtClean="0"/>
              <a:t>is shown by mineralized hard skeletons found in the fossil record along with impressions of soft-bodied life forms</a:t>
            </a:r>
            <a:endParaRPr lang="en-US" dirty="0"/>
          </a:p>
        </p:txBody>
      </p:sp>
      <p:pic>
        <p:nvPicPr>
          <p:cNvPr id="4" name="Content Placeholder 7" descr="01.jpg"/>
          <p:cNvPicPr>
            <a:picLocks noChangeAspect="1"/>
          </p:cNvPicPr>
          <p:nvPr/>
        </p:nvPicPr>
        <p:blipFill>
          <a:blip r:embed="rId2" cstate="print"/>
          <a:stretch>
            <a:fillRect/>
          </a:stretch>
        </p:blipFill>
        <p:spPr>
          <a:xfrm>
            <a:off x="5562600" y="1600200"/>
            <a:ext cx="3200400" cy="3131780"/>
          </a:xfrm>
          <a:prstGeom prst="rect">
            <a:avLst/>
          </a:prstGeom>
        </p:spPr>
      </p:pic>
      <p:sp>
        <p:nvSpPr>
          <p:cNvPr id="6" name="TextBox 5"/>
          <p:cNvSpPr txBox="1"/>
          <p:nvPr/>
        </p:nvSpPr>
        <p:spPr>
          <a:xfrm>
            <a:off x="5562600" y="4724400"/>
            <a:ext cx="3200400" cy="1477328"/>
          </a:xfrm>
          <a:prstGeom prst="rect">
            <a:avLst/>
          </a:prstGeom>
          <a:solidFill>
            <a:schemeClr val="accent1">
              <a:lumMod val="60000"/>
              <a:lumOff val="40000"/>
            </a:schemeClr>
          </a:solidFill>
          <a:ln w="19050">
            <a:solidFill>
              <a:schemeClr val="accent1">
                <a:lumMod val="75000"/>
              </a:schemeClr>
            </a:solidFill>
          </a:ln>
        </p:spPr>
        <p:txBody>
          <a:bodyPr wrap="square" rtlCol="0">
            <a:spAutoFit/>
          </a:bodyPr>
          <a:lstStyle/>
          <a:p>
            <a:pPr algn="ctr"/>
            <a:r>
              <a:rPr lang="en-US" dirty="0"/>
              <a:t>The Burgess Shale, in the Canadian Rocky Mountains, contain some of the best fossilized </a:t>
            </a:r>
            <a:r>
              <a:rPr lang="en-US" dirty="0" smtClean="0"/>
              <a:t>Cambrian </a:t>
            </a:r>
            <a:r>
              <a:rPr lang="en-US" dirty="0"/>
              <a:t>organisms</a:t>
            </a:r>
          </a:p>
        </p:txBody>
      </p:sp>
    </p:spTree>
    <p:extLst>
      <p:ext uri="{BB962C8B-B14F-4D97-AF65-F5344CB8AC3E}">
        <p14:creationId xmlns:p14="http://schemas.microsoft.com/office/powerpoint/2010/main" val="18817400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06418"/>
          </a:xfrm>
        </p:spPr>
        <p:txBody>
          <a:bodyPr>
            <a:normAutofit fontScale="90000"/>
          </a:bodyPr>
          <a:lstStyle/>
          <a:p>
            <a:r>
              <a:rPr lang="en-US" dirty="0" smtClean="0"/>
              <a:t>Paleozoic Biosphere</a:t>
            </a:r>
            <a:endParaRPr lang="en-US" dirty="0"/>
          </a:p>
        </p:txBody>
      </p:sp>
      <p:sp>
        <p:nvSpPr>
          <p:cNvPr id="3" name="Content Placeholder 2"/>
          <p:cNvSpPr>
            <a:spLocks noGrp="1"/>
          </p:cNvSpPr>
          <p:nvPr>
            <p:ph idx="1"/>
          </p:nvPr>
        </p:nvSpPr>
        <p:spPr>
          <a:xfrm>
            <a:off x="914400" y="1447800"/>
            <a:ext cx="7315200" cy="4275269"/>
          </a:xfrm>
        </p:spPr>
        <p:txBody>
          <a:bodyPr/>
          <a:lstStyle/>
          <a:p>
            <a:r>
              <a:rPr lang="en-US" dirty="0" smtClean="0"/>
              <a:t>In the early Paleozoic the fossil record shows that all organisms lived in the oceans or shallow seas that covered 70-75% of the Earth </a:t>
            </a:r>
          </a:p>
          <a:p>
            <a:r>
              <a:rPr lang="en-US" dirty="0" smtClean="0"/>
              <a:t>During the Silurian period 440 million years ago the fossil record shows the </a:t>
            </a:r>
            <a:r>
              <a:rPr lang="en-US" b="1" dirty="0" smtClean="0"/>
              <a:t>first plants and animals that began to live on land</a:t>
            </a:r>
            <a:endParaRPr lang="en-US" b="1" dirty="0"/>
          </a:p>
        </p:txBody>
      </p:sp>
      <p:pic>
        <p:nvPicPr>
          <p:cNvPr id="4" name="Picture 4" descr="silurian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palaeos.com/paleozoic/devonian/images/early-d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3781425" cy="262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19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82618"/>
          </a:xfrm>
        </p:spPr>
        <p:txBody>
          <a:bodyPr/>
          <a:lstStyle/>
          <a:p>
            <a:r>
              <a:rPr lang="en-US" dirty="0" smtClean="0"/>
              <a:t>Paleozoic Biosphere</a:t>
            </a:r>
            <a:endParaRPr lang="en-US" dirty="0"/>
          </a:p>
        </p:txBody>
      </p:sp>
      <p:sp>
        <p:nvSpPr>
          <p:cNvPr id="3" name="Content Placeholder 2"/>
          <p:cNvSpPr>
            <a:spLocks noGrp="1"/>
          </p:cNvSpPr>
          <p:nvPr>
            <p:ph idx="1"/>
          </p:nvPr>
        </p:nvSpPr>
        <p:spPr>
          <a:xfrm>
            <a:off x="838200" y="1447800"/>
            <a:ext cx="4876800" cy="4648200"/>
          </a:xfrm>
        </p:spPr>
        <p:txBody>
          <a:bodyPr>
            <a:normAutofit/>
          </a:bodyPr>
          <a:lstStyle/>
          <a:p>
            <a:r>
              <a:rPr lang="en-US" dirty="0" smtClean="0"/>
              <a:t>After the </a:t>
            </a:r>
            <a:r>
              <a:rPr lang="en-US" dirty="0"/>
              <a:t>S</a:t>
            </a:r>
            <a:r>
              <a:rPr lang="en-US" dirty="0" smtClean="0"/>
              <a:t>ilurian period life continued to diversify with the first </a:t>
            </a:r>
            <a:r>
              <a:rPr lang="en-US" b="1" dirty="0" smtClean="0"/>
              <a:t>sharks, amphibians and insects appearing </a:t>
            </a:r>
            <a:r>
              <a:rPr lang="en-US" dirty="0" smtClean="0"/>
              <a:t>in the </a:t>
            </a:r>
            <a:r>
              <a:rPr lang="en-US" dirty="0"/>
              <a:t>D</a:t>
            </a:r>
            <a:r>
              <a:rPr lang="en-US" dirty="0" smtClean="0"/>
              <a:t>evonian time period.</a:t>
            </a:r>
          </a:p>
          <a:p>
            <a:endParaRPr lang="en-US" dirty="0"/>
          </a:p>
          <a:p>
            <a:r>
              <a:rPr lang="en-US" dirty="0" smtClean="0"/>
              <a:t>During the carboniferous period life on land had flourished and </a:t>
            </a:r>
            <a:r>
              <a:rPr lang="en-US" b="1" dirty="0" smtClean="0"/>
              <a:t>large tropical forests covered much of the land area. Reptiles appear </a:t>
            </a:r>
            <a:r>
              <a:rPr lang="en-US" dirty="0" smtClean="0"/>
              <a:t>during the middle stages of this period.</a:t>
            </a:r>
          </a:p>
        </p:txBody>
      </p:sp>
      <p:pic>
        <p:nvPicPr>
          <p:cNvPr id="9222" name="Picture 6" descr="http://th07.deviantart.net/fs71/PRE/i/2013/079/d/2/carboniferous_period_by_plioart-d5yo1w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8212" y="1828800"/>
            <a:ext cx="2971800"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56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965245" cy="858818"/>
          </a:xfrm>
        </p:spPr>
        <p:txBody>
          <a:bodyPr/>
          <a:lstStyle/>
          <a:p>
            <a:r>
              <a:rPr lang="en-US" dirty="0" smtClean="0"/>
              <a:t>Paleozoic Atmosphere</a:t>
            </a:r>
            <a:endParaRPr lang="en-US" dirty="0"/>
          </a:p>
        </p:txBody>
      </p:sp>
      <p:pic>
        <p:nvPicPr>
          <p:cNvPr id="4" name="Picture 2" descr="http://newswatch.nationalgeographic.com/files/2014/09/bug-myths-natgeo-2-s2048x1365-p-600x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92" y="1501243"/>
            <a:ext cx="2894454" cy="19248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pload.wikimedia.org/wikipedia/commons/0/0d/Meganeura_foss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590" y="4139311"/>
            <a:ext cx="3124201" cy="2343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2891" y="1447800"/>
            <a:ext cx="4419600" cy="2677656"/>
          </a:xfrm>
          <a:prstGeom prst="rect">
            <a:avLst/>
          </a:prstGeom>
          <a:noFill/>
        </p:spPr>
        <p:txBody>
          <a:bodyPr wrap="square" rtlCol="0">
            <a:spAutoFit/>
          </a:bodyPr>
          <a:lstStyle/>
          <a:p>
            <a:pPr algn="ctr"/>
            <a:r>
              <a:rPr lang="en-US" sz="2400" dirty="0"/>
              <a:t>By the carboniferous period geologic records show that </a:t>
            </a:r>
            <a:r>
              <a:rPr lang="en-US" sz="2400" b="1" dirty="0"/>
              <a:t>oxygen had greatly increased in the atmosphere (up to 35% compared to today’s 21%) </a:t>
            </a:r>
            <a:r>
              <a:rPr lang="en-US" sz="2400" dirty="0"/>
              <a:t>and larger forms of reptiles and insects began to </a:t>
            </a:r>
            <a:r>
              <a:rPr lang="en-US" sz="2400" dirty="0" smtClean="0"/>
              <a:t>develop</a:t>
            </a:r>
            <a:endParaRPr lang="en-US" sz="2400" dirty="0"/>
          </a:p>
        </p:txBody>
      </p:sp>
      <p:sp>
        <p:nvSpPr>
          <p:cNvPr id="7" name="TextBox 6"/>
          <p:cNvSpPr txBox="1"/>
          <p:nvPr/>
        </p:nvSpPr>
        <p:spPr>
          <a:xfrm>
            <a:off x="5382492" y="3886200"/>
            <a:ext cx="2743200" cy="1938992"/>
          </a:xfrm>
          <a:prstGeom prst="rect">
            <a:avLst/>
          </a:prstGeom>
          <a:solidFill>
            <a:schemeClr val="accent1">
              <a:lumMod val="60000"/>
              <a:lumOff val="40000"/>
            </a:schemeClr>
          </a:solidFill>
          <a:ln w="19050">
            <a:solidFill>
              <a:schemeClr val="accent1">
                <a:lumMod val="75000"/>
              </a:schemeClr>
            </a:solidFill>
          </a:ln>
        </p:spPr>
        <p:txBody>
          <a:bodyPr wrap="square" rtlCol="0">
            <a:spAutoFit/>
          </a:bodyPr>
          <a:lstStyle/>
          <a:p>
            <a:pPr algn="ctr"/>
            <a:r>
              <a:rPr lang="en-US" sz="2000" dirty="0" smtClean="0"/>
              <a:t>Fossils indicate that cockroaches could grow up to 3 feet in length and some dragonflies had a wingspan of 2.5 feet</a:t>
            </a:r>
            <a:endParaRPr lang="en-US" sz="2000" dirty="0"/>
          </a:p>
        </p:txBody>
      </p:sp>
    </p:spTree>
    <p:extLst>
      <p:ext uri="{BB962C8B-B14F-4D97-AF65-F5344CB8AC3E}">
        <p14:creationId xmlns:p14="http://schemas.microsoft.com/office/powerpoint/2010/main" val="11845800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82617"/>
          </a:xfrm>
        </p:spPr>
        <p:txBody>
          <a:bodyPr/>
          <a:lstStyle/>
          <a:p>
            <a:r>
              <a:rPr lang="en-US" dirty="0" smtClean="0"/>
              <a:t>Paleozoic Extinction</a:t>
            </a:r>
            <a:endParaRPr lang="en-US" dirty="0"/>
          </a:p>
        </p:txBody>
      </p:sp>
      <p:sp>
        <p:nvSpPr>
          <p:cNvPr id="3" name="Content Placeholder 2"/>
          <p:cNvSpPr>
            <a:spLocks noGrp="1"/>
          </p:cNvSpPr>
          <p:nvPr>
            <p:ph idx="1"/>
          </p:nvPr>
        </p:nvSpPr>
        <p:spPr>
          <a:xfrm>
            <a:off x="914400" y="1524000"/>
            <a:ext cx="7239000" cy="4572000"/>
          </a:xfrm>
        </p:spPr>
        <p:txBody>
          <a:bodyPr>
            <a:normAutofit lnSpcReduction="10000"/>
          </a:bodyPr>
          <a:lstStyle/>
          <a:p>
            <a:r>
              <a:rPr lang="en-US" dirty="0" smtClean="0"/>
              <a:t>The end of the Paleozoic era 250 million years ago is marked by a mass extinction of 90% of all of the species alive at that time and 95% of all sea creatures in what scientists call </a:t>
            </a:r>
            <a:r>
              <a:rPr lang="en-US" b="1" dirty="0" smtClean="0"/>
              <a:t>“the great dying”</a:t>
            </a:r>
          </a:p>
          <a:p>
            <a:endParaRPr lang="en-US" dirty="0"/>
          </a:p>
          <a:p>
            <a:r>
              <a:rPr lang="en-US" dirty="0" smtClean="0"/>
              <a:t>The current theories for why this mass extinction occurred blame a possible asteroid impact on the Australian continent and/or catastrophic volcanic eruptions on the Asian continent. Both of these theories suggest that particle emissions from these </a:t>
            </a:r>
            <a:r>
              <a:rPr lang="en-US" b="1" dirty="0" smtClean="0"/>
              <a:t>increase global temperatures and greenhouse gases  causing widespread acid rain.</a:t>
            </a:r>
            <a:endParaRPr lang="en-US" b="1" dirty="0"/>
          </a:p>
        </p:txBody>
      </p:sp>
    </p:spTree>
    <p:extLst>
      <p:ext uri="{BB962C8B-B14F-4D97-AF65-F5344CB8AC3E}">
        <p14:creationId xmlns:p14="http://schemas.microsoft.com/office/powerpoint/2010/main" val="3598766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7"/>
          </a:xfrm>
        </p:spPr>
        <p:txBody>
          <a:bodyPr>
            <a:normAutofit fontScale="90000"/>
          </a:bodyPr>
          <a:lstStyle/>
          <a:p>
            <a:r>
              <a:rPr lang="en-US" dirty="0" smtClean="0"/>
              <a:t>Mesozoic Time</a:t>
            </a:r>
            <a:endParaRPr lang="en-US" dirty="0"/>
          </a:p>
        </p:txBody>
      </p:sp>
      <p:sp>
        <p:nvSpPr>
          <p:cNvPr id="3" name="Content Placeholder 2"/>
          <p:cNvSpPr>
            <a:spLocks noGrp="1"/>
          </p:cNvSpPr>
          <p:nvPr>
            <p:ph idx="1"/>
          </p:nvPr>
        </p:nvSpPr>
        <p:spPr>
          <a:xfrm>
            <a:off x="990600" y="1524000"/>
            <a:ext cx="7162800" cy="4495800"/>
          </a:xfrm>
        </p:spPr>
        <p:txBody>
          <a:bodyPr/>
          <a:lstStyle/>
          <a:p>
            <a:r>
              <a:rPr lang="en-US" dirty="0" smtClean="0"/>
              <a:t>The Mesozoic era starts with the Permian extinction 250 million years ago and ends with the extinction of the dinosaurs 65 million years ago.</a:t>
            </a:r>
            <a:endParaRPr lang="en-US" dirty="0"/>
          </a:p>
        </p:txBody>
      </p:sp>
      <p:pic>
        <p:nvPicPr>
          <p:cNvPr id="11266" name="Picture 2" descr="https://scienceforthekids.files.wordpress.com/2013/02/timel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723188"/>
            <a:ext cx="4343400" cy="338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3974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Mesosphere Geosphere</a:t>
            </a:r>
            <a:endParaRPr lang="en-US" dirty="0"/>
          </a:p>
        </p:txBody>
      </p:sp>
      <p:sp>
        <p:nvSpPr>
          <p:cNvPr id="3" name="Content Placeholder 2"/>
          <p:cNvSpPr>
            <a:spLocks noGrp="1"/>
          </p:cNvSpPr>
          <p:nvPr>
            <p:ph idx="1"/>
          </p:nvPr>
        </p:nvSpPr>
        <p:spPr>
          <a:xfrm>
            <a:off x="1143000" y="1752600"/>
            <a:ext cx="6516445" cy="3970469"/>
          </a:xfrm>
        </p:spPr>
        <p:txBody>
          <a:bodyPr/>
          <a:lstStyle/>
          <a:p>
            <a:r>
              <a:rPr lang="en-US" dirty="0" smtClean="0"/>
              <a:t>The major geologic event of the Mesozoic era is the </a:t>
            </a:r>
            <a:r>
              <a:rPr lang="en-US" b="1" dirty="0" smtClean="0"/>
              <a:t>break up of the supercontinent Pangea </a:t>
            </a:r>
            <a:r>
              <a:rPr lang="en-US" dirty="0" smtClean="0"/>
              <a:t>approximately 225 million years ago in the early Triassic.</a:t>
            </a:r>
            <a:endParaRPr lang="en-US" dirty="0"/>
          </a:p>
        </p:txBody>
      </p:sp>
      <p:pic>
        <p:nvPicPr>
          <p:cNvPr id="12290" name="Picture 2" descr="http://www.iknowthat.com/StickerBookApp/sbr/Dinosaurs/GraphicsforDiscoverMore/landmasses_small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595" y="3276600"/>
            <a:ext cx="5415455"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08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554018"/>
          </a:xfrm>
        </p:spPr>
        <p:txBody>
          <a:bodyPr>
            <a:normAutofit fontScale="90000"/>
          </a:bodyPr>
          <a:lstStyle/>
          <a:p>
            <a:r>
              <a:rPr lang="en-US" dirty="0" smtClean="0"/>
              <a:t>How do we know?</a:t>
            </a:r>
            <a:endParaRPr lang="en-US" dirty="0"/>
          </a:p>
        </p:txBody>
      </p:sp>
      <p:sp>
        <p:nvSpPr>
          <p:cNvPr id="3" name="Content Placeholder 2"/>
          <p:cNvSpPr>
            <a:spLocks noGrp="1"/>
          </p:cNvSpPr>
          <p:nvPr>
            <p:ph idx="1"/>
          </p:nvPr>
        </p:nvSpPr>
        <p:spPr>
          <a:xfrm>
            <a:off x="838200" y="1447800"/>
            <a:ext cx="7391400" cy="4275269"/>
          </a:xfrm>
        </p:spPr>
        <p:txBody>
          <a:bodyPr/>
          <a:lstStyle/>
          <a:p>
            <a:pPr algn="ctr"/>
            <a:r>
              <a:rPr lang="en-US" dirty="0" smtClean="0"/>
              <a:t>Putting together a timeline of history on Earth is difficult when very little evidence of the early formation of Earth still exists today.</a:t>
            </a:r>
          </a:p>
          <a:p>
            <a:pPr algn="ctr"/>
            <a:r>
              <a:rPr lang="en-US" dirty="0" smtClean="0"/>
              <a:t>Most scientific research focuses on trace materials left behind from early time periods and correlation with known geologic processes that still occur today.</a:t>
            </a:r>
            <a:endParaRPr lang="en-US" dirty="0"/>
          </a:p>
        </p:txBody>
      </p:sp>
      <p:pic>
        <p:nvPicPr>
          <p:cNvPr id="6146" name="Picture 2" descr="http://www.planetside.co.uk/forums/index.php?action=dlattach;topic=14749.0;attach=382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288393"/>
            <a:ext cx="3657600" cy="23772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9thpsalm.org/Lectures/SciBib/SciBib09/%20early%20earth/earlyear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297800"/>
            <a:ext cx="3581400" cy="235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90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fontScale="90000"/>
          </a:bodyPr>
          <a:lstStyle/>
          <a:p>
            <a:r>
              <a:rPr lang="en-US" dirty="0" smtClean="0"/>
              <a:t>Mesozoic Biosphere</a:t>
            </a:r>
            <a:endParaRPr lang="en-US" dirty="0"/>
          </a:p>
        </p:txBody>
      </p:sp>
      <p:sp>
        <p:nvSpPr>
          <p:cNvPr id="3" name="Content Placeholder 2"/>
          <p:cNvSpPr>
            <a:spLocks noGrp="1"/>
          </p:cNvSpPr>
          <p:nvPr>
            <p:ph idx="1"/>
          </p:nvPr>
        </p:nvSpPr>
        <p:spPr>
          <a:xfrm>
            <a:off x="1143000" y="1600200"/>
            <a:ext cx="7010400" cy="4495800"/>
          </a:xfrm>
        </p:spPr>
        <p:txBody>
          <a:bodyPr/>
          <a:lstStyle/>
          <a:p>
            <a:r>
              <a:rPr lang="en-US" dirty="0" smtClean="0"/>
              <a:t>Following the extinction of 90% of the Earth’s species from the Permian extinction, the beginning of the Triassic period is marked by certain groups of organisms that survived the extinction finding niches in their new environments to thrive</a:t>
            </a:r>
          </a:p>
          <a:p>
            <a:endParaRPr lang="en-US" dirty="0"/>
          </a:p>
          <a:p>
            <a:r>
              <a:rPr lang="en-US" dirty="0" smtClean="0"/>
              <a:t>One successful group </a:t>
            </a:r>
          </a:p>
          <a:p>
            <a:pPr marL="0" indent="0">
              <a:buNone/>
            </a:pPr>
            <a:r>
              <a:rPr lang="en-US" dirty="0" smtClean="0"/>
              <a:t>was the </a:t>
            </a:r>
            <a:r>
              <a:rPr lang="en-US" b="1" dirty="0" smtClean="0"/>
              <a:t>reptiles and later the</a:t>
            </a:r>
          </a:p>
          <a:p>
            <a:pPr marL="0" indent="0">
              <a:buNone/>
            </a:pPr>
            <a:r>
              <a:rPr lang="en-US" b="1" dirty="0" smtClean="0"/>
              <a:t>development of small mammals</a:t>
            </a:r>
          </a:p>
          <a:p>
            <a:pPr marL="0" indent="0">
              <a:buNone/>
            </a:pPr>
            <a:r>
              <a:rPr lang="en-US" dirty="0" smtClean="0"/>
              <a:t>at the end of the Triassic</a:t>
            </a:r>
            <a:endParaRPr lang="en-US" dirty="0"/>
          </a:p>
        </p:txBody>
      </p:sp>
      <p:pic>
        <p:nvPicPr>
          <p:cNvPr id="13314" name="Picture 2" descr="http://www.theepochtimes.com/n2/images/stories/large/2011/10/25/permianrepti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81400"/>
            <a:ext cx="3200400" cy="20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7978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fontScale="90000"/>
          </a:bodyPr>
          <a:lstStyle/>
          <a:p>
            <a:r>
              <a:rPr lang="en-US" dirty="0" smtClean="0"/>
              <a:t>Mesozoic Biosphere</a:t>
            </a:r>
            <a:endParaRPr lang="en-US" dirty="0"/>
          </a:p>
        </p:txBody>
      </p:sp>
      <p:sp>
        <p:nvSpPr>
          <p:cNvPr id="3" name="Content Placeholder 2"/>
          <p:cNvSpPr>
            <a:spLocks noGrp="1"/>
          </p:cNvSpPr>
          <p:nvPr>
            <p:ph idx="1"/>
          </p:nvPr>
        </p:nvSpPr>
        <p:spPr>
          <a:xfrm>
            <a:off x="3733800" y="1676400"/>
            <a:ext cx="4572000" cy="4495800"/>
          </a:xfrm>
        </p:spPr>
        <p:txBody>
          <a:bodyPr>
            <a:normAutofit fontScale="92500" lnSpcReduction="20000"/>
          </a:bodyPr>
          <a:lstStyle/>
          <a:p>
            <a:pPr algn="ctr"/>
            <a:r>
              <a:rPr lang="en-US" dirty="0" smtClean="0"/>
              <a:t>The rise of the dinosaurs did not really occur until after another widespread extinction of life at the end of the Triassic</a:t>
            </a:r>
          </a:p>
          <a:p>
            <a:pPr algn="ctr"/>
            <a:endParaRPr lang="en-US" dirty="0"/>
          </a:p>
          <a:p>
            <a:pPr algn="ctr"/>
            <a:r>
              <a:rPr lang="en-US" dirty="0" smtClean="0"/>
              <a:t>The dinosaurs took hold in the subtropical climates of the Jurassic as the continents continued to break apart</a:t>
            </a:r>
          </a:p>
          <a:p>
            <a:pPr algn="ctr"/>
            <a:endParaRPr lang="en-US" dirty="0"/>
          </a:p>
          <a:p>
            <a:pPr algn="ctr"/>
            <a:r>
              <a:rPr lang="en-US" dirty="0" smtClean="0"/>
              <a:t>At the end of the Jurassic period the first bird called </a:t>
            </a:r>
            <a:r>
              <a:rPr lang="en-US" dirty="0" err="1" smtClean="0"/>
              <a:t>Archeopteryx</a:t>
            </a:r>
            <a:r>
              <a:rPr lang="en-US" dirty="0" smtClean="0"/>
              <a:t> evolved from its dinosaur ancestors</a:t>
            </a:r>
            <a:endParaRPr lang="en-US" dirty="0"/>
          </a:p>
        </p:txBody>
      </p:sp>
      <p:pic>
        <p:nvPicPr>
          <p:cNvPr id="4" name="Picture 5" descr="archaeoptery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59" y="2057400"/>
            <a:ext cx="3400141" cy="273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8340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rmAutofit fontScale="90000"/>
          </a:bodyPr>
          <a:lstStyle/>
          <a:p>
            <a:r>
              <a:rPr lang="en-US" dirty="0" smtClean="0"/>
              <a:t>Mesozoic Extinction</a:t>
            </a:r>
            <a:endParaRPr lang="en-US" dirty="0"/>
          </a:p>
        </p:txBody>
      </p:sp>
      <p:sp>
        <p:nvSpPr>
          <p:cNvPr id="3" name="Content Placeholder 2"/>
          <p:cNvSpPr>
            <a:spLocks noGrp="1"/>
          </p:cNvSpPr>
          <p:nvPr>
            <p:ph idx="1"/>
          </p:nvPr>
        </p:nvSpPr>
        <p:spPr>
          <a:xfrm>
            <a:off x="736750" y="1524000"/>
            <a:ext cx="4953000" cy="4648200"/>
          </a:xfrm>
        </p:spPr>
        <p:txBody>
          <a:bodyPr>
            <a:normAutofit/>
          </a:bodyPr>
          <a:lstStyle/>
          <a:p>
            <a:r>
              <a:rPr lang="en-US" dirty="0" smtClean="0"/>
              <a:t>65 million years ago at the end of the Cretaceous period another mass extinction occurred that wiped out almost all of the dinosaurs species, leaving behind only the birds, small reptiles, and mammals</a:t>
            </a:r>
          </a:p>
          <a:p>
            <a:endParaRPr lang="en-US" dirty="0"/>
          </a:p>
          <a:p>
            <a:r>
              <a:rPr lang="en-US" dirty="0" smtClean="0"/>
              <a:t>Most scientists believe an </a:t>
            </a:r>
            <a:r>
              <a:rPr lang="en-US" b="1" dirty="0" smtClean="0"/>
              <a:t>asteroid impact </a:t>
            </a:r>
            <a:r>
              <a:rPr lang="en-US" dirty="0" smtClean="0"/>
              <a:t>on the Yucatan peninsula is responsible for the mass extinction at the end of this period</a:t>
            </a:r>
            <a:endParaRPr lang="en-US" dirty="0"/>
          </a:p>
        </p:txBody>
      </p:sp>
      <p:pic>
        <p:nvPicPr>
          <p:cNvPr id="14338" name="Picture 2" descr="http://assets.atlasobscura.com/media/BAhbCVsHOgZmSSIudXBsb2Fkcy9wbGFjZV9pbWFnZXMvQ2hpY3h1bHViX01hcC0xLS5qcGcGOgZFVFsIOgZwOgp0aHVtYkkiCng0MDA+BjsGVFsHOwc6CnN0cmlwWwk7BzoMY29udmVydEkiEC1xdWFsaXR5IDkxBjsGVDA/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114" y="1524000"/>
            <a:ext cx="348195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explanet.info/images/Ch08/08_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331" y="4343400"/>
            <a:ext cx="2895600" cy="217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601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rmAutofit fontScale="90000"/>
          </a:bodyPr>
          <a:lstStyle/>
          <a:p>
            <a:r>
              <a:rPr lang="en-US" dirty="0" smtClean="0"/>
              <a:t>Cenozoic Time</a:t>
            </a:r>
            <a:endParaRPr lang="en-US" dirty="0"/>
          </a:p>
        </p:txBody>
      </p:sp>
      <p:sp>
        <p:nvSpPr>
          <p:cNvPr id="3" name="Content Placeholder 2"/>
          <p:cNvSpPr>
            <a:spLocks noGrp="1"/>
          </p:cNvSpPr>
          <p:nvPr>
            <p:ph idx="1"/>
          </p:nvPr>
        </p:nvSpPr>
        <p:spPr>
          <a:xfrm>
            <a:off x="1143000" y="1600200"/>
            <a:ext cx="5638800" cy="4419600"/>
          </a:xfrm>
        </p:spPr>
        <p:txBody>
          <a:bodyPr/>
          <a:lstStyle/>
          <a:p>
            <a:r>
              <a:rPr lang="en-US" dirty="0" smtClean="0"/>
              <a:t>The Cenozoic era, the current historical time period, began with the extinction of the dinosaurs 65 million years ago and continues through today</a:t>
            </a:r>
          </a:p>
          <a:p>
            <a:endParaRPr lang="en-US" dirty="0"/>
          </a:p>
          <a:p>
            <a:r>
              <a:rPr lang="en-US" dirty="0" smtClean="0"/>
              <a:t>Since much is known from the fossil records the Cenozoic is divided into smaller divisions of time than the three previous eras.</a:t>
            </a:r>
            <a:endParaRPr lang="en-US" dirty="0"/>
          </a:p>
        </p:txBody>
      </p:sp>
      <p:pic>
        <p:nvPicPr>
          <p:cNvPr id="16386" name="Picture 2" descr="http://www.stonecompany.com/geotime/images/cenozo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453" y="1543296"/>
            <a:ext cx="2085109" cy="481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539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fontScale="90000"/>
          </a:bodyPr>
          <a:lstStyle/>
          <a:p>
            <a:r>
              <a:rPr lang="en-US" dirty="0" smtClean="0"/>
              <a:t>Cenozoic Atmosphere</a:t>
            </a:r>
            <a:endParaRPr lang="en-US" dirty="0"/>
          </a:p>
        </p:txBody>
      </p:sp>
      <p:sp>
        <p:nvSpPr>
          <p:cNvPr id="3" name="Content Placeholder 2"/>
          <p:cNvSpPr>
            <a:spLocks noGrp="1"/>
          </p:cNvSpPr>
          <p:nvPr>
            <p:ph idx="1"/>
          </p:nvPr>
        </p:nvSpPr>
        <p:spPr>
          <a:xfrm>
            <a:off x="1066800" y="1752600"/>
            <a:ext cx="6592645" cy="3970469"/>
          </a:xfrm>
        </p:spPr>
        <p:txBody>
          <a:bodyPr/>
          <a:lstStyle/>
          <a:p>
            <a:r>
              <a:rPr lang="en-US" dirty="0" smtClean="0"/>
              <a:t>The early Cenozoic period (also known as the Paleogene) saw a</a:t>
            </a:r>
            <a:r>
              <a:rPr lang="en-US" b="1" dirty="0" smtClean="0"/>
              <a:t> spike in worldwide temperatures before a steady cooling trend began</a:t>
            </a:r>
          </a:p>
          <a:p>
            <a:endParaRPr lang="en-US" dirty="0"/>
          </a:p>
          <a:p>
            <a:r>
              <a:rPr lang="en-US" dirty="0" smtClean="0"/>
              <a:t>The change in temperatures and the disappearance of the dinosaurs gave mammals a healthy environment to thrive and diversify from the forms that had developed during the Mesozoic era.</a:t>
            </a:r>
            <a:endParaRPr lang="en-US" dirty="0"/>
          </a:p>
        </p:txBody>
      </p:sp>
    </p:spTree>
    <p:extLst>
      <p:ext uri="{BB962C8B-B14F-4D97-AF65-F5344CB8AC3E}">
        <p14:creationId xmlns:p14="http://schemas.microsoft.com/office/powerpoint/2010/main" val="3578229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Cenozoic Biosphere</a:t>
            </a:r>
            <a:endParaRPr lang="en-US" dirty="0"/>
          </a:p>
        </p:txBody>
      </p:sp>
      <p:sp>
        <p:nvSpPr>
          <p:cNvPr id="3" name="Content Placeholder 2"/>
          <p:cNvSpPr>
            <a:spLocks noGrp="1"/>
          </p:cNvSpPr>
          <p:nvPr>
            <p:ph idx="1"/>
          </p:nvPr>
        </p:nvSpPr>
        <p:spPr>
          <a:xfrm>
            <a:off x="990600" y="1676400"/>
            <a:ext cx="6668845" cy="4267200"/>
          </a:xfrm>
        </p:spPr>
        <p:txBody>
          <a:bodyPr/>
          <a:lstStyle/>
          <a:p>
            <a:r>
              <a:rPr lang="en-US" b="1" dirty="0" smtClean="0"/>
              <a:t>Mammals, birds, and flowering plants </a:t>
            </a:r>
            <a:r>
              <a:rPr lang="en-US" dirty="0" smtClean="0"/>
              <a:t>are just three of the numerous groups of organisms that found a niche in the Cenozoic</a:t>
            </a:r>
          </a:p>
          <a:p>
            <a:endParaRPr lang="en-US" dirty="0" smtClean="0"/>
          </a:p>
          <a:p>
            <a:endParaRPr lang="en-US" dirty="0" smtClean="0"/>
          </a:p>
          <a:p>
            <a:endParaRPr lang="en-US" dirty="0"/>
          </a:p>
          <a:p>
            <a:endParaRPr lang="en-US" dirty="0"/>
          </a:p>
          <a:p>
            <a:r>
              <a:rPr lang="en-US" dirty="0" smtClean="0"/>
              <a:t>Mammals became so diverse on land that many, like the whales, turned to the sea to get away from competition</a:t>
            </a:r>
            <a:endParaRPr lang="en-US" dirty="0"/>
          </a:p>
        </p:txBody>
      </p:sp>
      <p:pic>
        <p:nvPicPr>
          <p:cNvPr id="17410" name="Picture 2" descr="http://1.bp.blogspot.com/-qwBll7fyR6M/UOOMFr9IuWI/AAAAAAAADIw/YB_G1pXtOe0/s1600/Cetotherium_B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2362200" y="2895600"/>
            <a:ext cx="3962400" cy="165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494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62001"/>
          </a:xfrm>
        </p:spPr>
        <p:txBody>
          <a:bodyPr/>
          <a:lstStyle/>
          <a:p>
            <a:r>
              <a:rPr lang="en-US" dirty="0" smtClean="0"/>
              <a:t>Cenozoic Geosphere</a:t>
            </a:r>
            <a:endParaRPr lang="en-US" dirty="0"/>
          </a:p>
        </p:txBody>
      </p:sp>
      <p:sp>
        <p:nvSpPr>
          <p:cNvPr id="3" name="Content Placeholder 2"/>
          <p:cNvSpPr>
            <a:spLocks noGrp="1"/>
          </p:cNvSpPr>
          <p:nvPr>
            <p:ph idx="1"/>
          </p:nvPr>
        </p:nvSpPr>
        <p:spPr>
          <a:xfrm>
            <a:off x="990600" y="1524000"/>
            <a:ext cx="7239000" cy="4572000"/>
          </a:xfrm>
        </p:spPr>
        <p:txBody>
          <a:bodyPr/>
          <a:lstStyle/>
          <a:p>
            <a:r>
              <a:rPr lang="en-US" dirty="0" smtClean="0"/>
              <a:t>In the middle Cenozoic during a time period called the Neogene plate tectonics continued to move the landmasses and shape the landscape that we see today. </a:t>
            </a:r>
          </a:p>
          <a:p>
            <a:pPr marL="0" indent="0">
              <a:buNone/>
            </a:pPr>
            <a:endParaRPr lang="en-US" dirty="0" smtClean="0"/>
          </a:p>
          <a:p>
            <a:r>
              <a:rPr lang="en-US" dirty="0" smtClean="0"/>
              <a:t>Modern day </a:t>
            </a:r>
            <a:r>
              <a:rPr lang="en-US" b="1" dirty="0" smtClean="0"/>
              <a:t>India, then an island, began its movement toward Asia starting the upward movement of the Himalayas </a:t>
            </a:r>
            <a:r>
              <a:rPr lang="en-US" dirty="0" smtClean="0"/>
              <a:t>that is still </a:t>
            </a:r>
            <a:r>
              <a:rPr lang="en-US" dirty="0" err="1" smtClean="0"/>
              <a:t>occuring</a:t>
            </a:r>
            <a:r>
              <a:rPr lang="en-US" dirty="0" smtClean="0"/>
              <a:t> while </a:t>
            </a:r>
            <a:r>
              <a:rPr lang="en-US" b="1" dirty="0" smtClean="0"/>
              <a:t>Italy crashed into Europe creating the Alps and Spain into France to create the Pyrenees</a:t>
            </a:r>
            <a:endParaRPr lang="en-US" b="1" dirty="0"/>
          </a:p>
        </p:txBody>
      </p:sp>
    </p:spTree>
    <p:extLst>
      <p:ext uri="{BB962C8B-B14F-4D97-AF65-F5344CB8AC3E}">
        <p14:creationId xmlns:p14="http://schemas.microsoft.com/office/powerpoint/2010/main" val="21728083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fontScale="90000"/>
          </a:bodyPr>
          <a:lstStyle/>
          <a:p>
            <a:r>
              <a:rPr lang="en-US" dirty="0" smtClean="0"/>
              <a:t>Cenozoic Geosphere</a:t>
            </a:r>
            <a:endParaRPr lang="en-US" dirty="0"/>
          </a:p>
        </p:txBody>
      </p:sp>
      <p:sp>
        <p:nvSpPr>
          <p:cNvPr id="3" name="Content Placeholder 2"/>
          <p:cNvSpPr>
            <a:spLocks noGrp="1"/>
          </p:cNvSpPr>
          <p:nvPr>
            <p:ph idx="1"/>
          </p:nvPr>
        </p:nvSpPr>
        <p:spPr>
          <a:xfrm>
            <a:off x="1066800" y="1676400"/>
            <a:ext cx="7162800" cy="4046669"/>
          </a:xfrm>
        </p:spPr>
        <p:txBody>
          <a:bodyPr/>
          <a:lstStyle/>
          <a:p>
            <a:r>
              <a:rPr lang="en-US" dirty="0" smtClean="0"/>
              <a:t>As global temperatures continued to cool the </a:t>
            </a:r>
            <a:r>
              <a:rPr lang="en-US" b="1" dirty="0" smtClean="0"/>
              <a:t>ice caps spread South and led to dropping sea levels  </a:t>
            </a:r>
            <a:r>
              <a:rPr lang="en-US" dirty="0" smtClean="0"/>
              <a:t>around the world that exposed land previously covered by water and connected the continents to promote the migration of land organisms</a:t>
            </a:r>
          </a:p>
        </p:txBody>
      </p:sp>
      <p:pic>
        <p:nvPicPr>
          <p:cNvPr id="18436" name="Picture 4" descr="http://media-1.web.britannica.com/eb-media/13/813-004-10B408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5467350" cy="28707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3.bp.blogspot.com/-lNgcoeYU5wM/VCE6llVvmlI/AAAAAAAAF-I/Py4-2Yyk3Mc/s1600/ther%2BBerinigia%2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91000"/>
            <a:ext cx="3237736" cy="217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263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630218"/>
          </a:xfrm>
        </p:spPr>
        <p:txBody>
          <a:bodyPr>
            <a:normAutofit fontScale="90000"/>
          </a:bodyPr>
          <a:lstStyle/>
          <a:p>
            <a:r>
              <a:rPr lang="en-US" dirty="0" smtClean="0"/>
              <a:t>Cenozoic Biosphere</a:t>
            </a:r>
            <a:endParaRPr lang="en-US" dirty="0"/>
          </a:p>
        </p:txBody>
      </p:sp>
      <p:sp>
        <p:nvSpPr>
          <p:cNvPr id="3" name="Content Placeholder 2"/>
          <p:cNvSpPr>
            <a:spLocks noGrp="1"/>
          </p:cNvSpPr>
          <p:nvPr>
            <p:ph idx="1"/>
          </p:nvPr>
        </p:nvSpPr>
        <p:spPr>
          <a:xfrm>
            <a:off x="838200" y="1371600"/>
            <a:ext cx="7467600" cy="3139786"/>
          </a:xfrm>
        </p:spPr>
        <p:txBody>
          <a:bodyPr>
            <a:normAutofit lnSpcReduction="10000"/>
          </a:bodyPr>
          <a:lstStyle/>
          <a:p>
            <a:r>
              <a:rPr lang="en-US" dirty="0" smtClean="0"/>
              <a:t>Towards the end of the Neogene the </a:t>
            </a:r>
            <a:r>
              <a:rPr lang="en-US" b="1" dirty="0" smtClean="0"/>
              <a:t>first evidence of human ancestors </a:t>
            </a:r>
            <a:r>
              <a:rPr lang="en-US" dirty="0" smtClean="0"/>
              <a:t>began to appear in modern day Africa</a:t>
            </a:r>
          </a:p>
          <a:p>
            <a:endParaRPr lang="en-US" dirty="0"/>
          </a:p>
          <a:p>
            <a:r>
              <a:rPr lang="en-US" dirty="0" smtClean="0"/>
              <a:t>Evidence shows that these early ancestors used land bridges like those between Eurasia and Africa to migrate as population numbers increased and food resources became scarce. </a:t>
            </a:r>
          </a:p>
          <a:p>
            <a:pPr marL="0" indent="0">
              <a:buNone/>
            </a:pPr>
            <a:endParaRPr lang="en-US" dirty="0"/>
          </a:p>
        </p:txBody>
      </p:sp>
      <p:pic>
        <p:nvPicPr>
          <p:cNvPr id="19458" name="Picture 2" descr="http://www.nhm.ac.uk/resources-rx/images/1008/homo-erectus-neanderthal-sapiens-skulls-on-black_10636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343400"/>
            <a:ext cx="4667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950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7"/>
          </a:xfrm>
        </p:spPr>
        <p:txBody>
          <a:bodyPr>
            <a:normAutofit fontScale="90000"/>
          </a:bodyPr>
          <a:lstStyle/>
          <a:p>
            <a:r>
              <a:rPr lang="en-US" dirty="0" smtClean="0"/>
              <a:t>Cenozoic Atmosphere</a:t>
            </a:r>
            <a:endParaRPr lang="en-US" dirty="0"/>
          </a:p>
        </p:txBody>
      </p:sp>
      <p:sp>
        <p:nvSpPr>
          <p:cNvPr id="3" name="Content Placeholder 2"/>
          <p:cNvSpPr>
            <a:spLocks noGrp="1"/>
          </p:cNvSpPr>
          <p:nvPr>
            <p:ph idx="1"/>
          </p:nvPr>
        </p:nvSpPr>
        <p:spPr>
          <a:xfrm>
            <a:off x="1066800" y="1600200"/>
            <a:ext cx="7010400" cy="4419600"/>
          </a:xfrm>
        </p:spPr>
        <p:txBody>
          <a:bodyPr/>
          <a:lstStyle/>
          <a:p>
            <a:r>
              <a:rPr lang="en-US" dirty="0"/>
              <a:t>The end of the Cenozoic, also called the Quaternary Period, has been marked by </a:t>
            </a:r>
            <a:r>
              <a:rPr lang="en-US" b="1" dirty="0"/>
              <a:t>regular cycles of ice ages </a:t>
            </a:r>
            <a:r>
              <a:rPr lang="en-US" dirty="0"/>
              <a:t>that have forced organisms that </a:t>
            </a:r>
            <a:r>
              <a:rPr lang="en-US" dirty="0" smtClean="0"/>
              <a:t>survived </a:t>
            </a:r>
            <a:r>
              <a:rPr lang="en-US" dirty="0"/>
              <a:t>to adapt to changing climates</a:t>
            </a:r>
          </a:p>
          <a:p>
            <a:endParaRPr lang="en-US" dirty="0"/>
          </a:p>
          <a:p>
            <a:r>
              <a:rPr lang="en-US" dirty="0"/>
              <a:t>The ice ages in the Quaternary period last approximately 100,000 years  with interglacial periods of thawing that last 10,000- 15,000 years</a:t>
            </a:r>
          </a:p>
          <a:p>
            <a:pPr marL="0" indent="0">
              <a:buNone/>
            </a:pPr>
            <a:endParaRPr lang="en-US" dirty="0"/>
          </a:p>
        </p:txBody>
      </p:sp>
    </p:spTree>
    <p:extLst>
      <p:ext uri="{BB962C8B-B14F-4D97-AF65-F5344CB8AC3E}">
        <p14:creationId xmlns:p14="http://schemas.microsoft.com/office/powerpoint/2010/main" val="2169911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 Cycle</a:t>
            </a:r>
            <a:endParaRPr lang="en-US" dirty="0"/>
          </a:p>
        </p:txBody>
      </p:sp>
      <p:sp>
        <p:nvSpPr>
          <p:cNvPr id="3" name="Content Placeholder 2"/>
          <p:cNvSpPr>
            <a:spLocks noGrp="1"/>
          </p:cNvSpPr>
          <p:nvPr>
            <p:ph idx="1"/>
          </p:nvPr>
        </p:nvSpPr>
        <p:spPr>
          <a:xfrm>
            <a:off x="1085498" y="1828800"/>
            <a:ext cx="6196405" cy="3603812"/>
          </a:xfrm>
        </p:spPr>
        <p:txBody>
          <a:bodyPr/>
          <a:lstStyle/>
          <a:p>
            <a:r>
              <a:rPr lang="en-US" dirty="0"/>
              <a:t>The rock cycle is the continuous destruction and formation of rocks from one form to another driven by geologic forces</a:t>
            </a:r>
          </a:p>
          <a:p>
            <a:endParaRPr lang="en-US" dirty="0"/>
          </a:p>
          <a:p>
            <a:r>
              <a:rPr lang="en-US" dirty="0"/>
              <a:t>3 Types of Rocks</a:t>
            </a:r>
          </a:p>
          <a:p>
            <a:pPr lvl="1"/>
            <a:r>
              <a:rPr lang="en-US" dirty="0"/>
              <a:t>Igneous Rocks</a:t>
            </a:r>
          </a:p>
          <a:p>
            <a:pPr lvl="1"/>
            <a:r>
              <a:rPr lang="en-US" dirty="0"/>
              <a:t>Sedimentary Rocks</a:t>
            </a:r>
          </a:p>
          <a:p>
            <a:pPr lvl="1"/>
            <a:r>
              <a:rPr lang="en-US" dirty="0"/>
              <a:t>Metamorphic Rocks</a:t>
            </a:r>
          </a:p>
          <a:p>
            <a:endParaRPr lang="en-US" dirty="0"/>
          </a:p>
        </p:txBody>
      </p:sp>
      <p:pic>
        <p:nvPicPr>
          <p:cNvPr id="4" name="Picture 3"/>
          <p:cNvPicPr>
            <a:picLocks noChangeAspect="1"/>
          </p:cNvPicPr>
          <p:nvPr/>
        </p:nvPicPr>
        <p:blipFill>
          <a:blip r:embed="rId2"/>
          <a:stretch>
            <a:fillRect/>
          </a:stretch>
        </p:blipFill>
        <p:spPr>
          <a:xfrm>
            <a:off x="4762080" y="3031285"/>
            <a:ext cx="3283900" cy="3044644"/>
          </a:xfrm>
          <a:prstGeom prst="rect">
            <a:avLst/>
          </a:prstGeom>
        </p:spPr>
      </p:pic>
    </p:spTree>
    <p:extLst>
      <p:ext uri="{BB962C8B-B14F-4D97-AF65-F5344CB8AC3E}">
        <p14:creationId xmlns:p14="http://schemas.microsoft.com/office/powerpoint/2010/main" val="4049753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65245" cy="782618"/>
          </a:xfrm>
        </p:spPr>
        <p:txBody>
          <a:bodyPr/>
          <a:lstStyle/>
          <a:p>
            <a:r>
              <a:rPr lang="en-US" dirty="0" smtClean="0"/>
              <a:t>Where do we go next?</a:t>
            </a:r>
            <a:endParaRPr lang="en-US" dirty="0"/>
          </a:p>
        </p:txBody>
      </p:sp>
      <p:sp>
        <p:nvSpPr>
          <p:cNvPr id="3" name="Content Placeholder 2"/>
          <p:cNvSpPr>
            <a:spLocks noGrp="1"/>
          </p:cNvSpPr>
          <p:nvPr>
            <p:ph idx="1"/>
          </p:nvPr>
        </p:nvSpPr>
        <p:spPr>
          <a:xfrm>
            <a:off x="914400" y="1447800"/>
            <a:ext cx="7391400" cy="4572000"/>
          </a:xfrm>
        </p:spPr>
        <p:txBody>
          <a:bodyPr>
            <a:normAutofit lnSpcReduction="10000"/>
          </a:bodyPr>
          <a:lstStyle/>
          <a:p>
            <a:r>
              <a:rPr lang="en-US" dirty="0" smtClean="0"/>
              <a:t>The last ice age ended 10,000 years ago so the cycles suggest that another ice age may begin in the next 5,000 years</a:t>
            </a:r>
          </a:p>
          <a:p>
            <a:pPr marL="0" indent="0">
              <a:buNone/>
            </a:pPr>
            <a:endParaRPr lang="en-US" dirty="0"/>
          </a:p>
          <a:p>
            <a:r>
              <a:rPr lang="en-US" dirty="0" smtClean="0"/>
              <a:t>With human advancements organisms are changing the Earth in a way that has caused extinction of species, a drop in biodiversity and changes in the atmosphere</a:t>
            </a:r>
          </a:p>
          <a:p>
            <a:endParaRPr lang="en-US" dirty="0"/>
          </a:p>
          <a:p>
            <a:r>
              <a:rPr lang="en-US" dirty="0" smtClean="0"/>
              <a:t>Some scientists suggest that another division of the Cenozoic should be named the Anthropocene for the impact humans have had on the environment today</a:t>
            </a:r>
            <a:endParaRPr lang="en-US" dirty="0"/>
          </a:p>
        </p:txBody>
      </p:sp>
    </p:spTree>
    <p:extLst>
      <p:ext uri="{BB962C8B-B14F-4D97-AF65-F5344CB8AC3E}">
        <p14:creationId xmlns:p14="http://schemas.microsoft.com/office/powerpoint/2010/main" val="9082823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go next?</a:t>
            </a:r>
            <a:endParaRPr lang="en-US" dirty="0"/>
          </a:p>
        </p:txBody>
      </p:sp>
      <p:sp>
        <p:nvSpPr>
          <p:cNvPr id="3" name="Content Placeholder 2"/>
          <p:cNvSpPr>
            <a:spLocks noGrp="1"/>
          </p:cNvSpPr>
          <p:nvPr>
            <p:ph idx="1"/>
          </p:nvPr>
        </p:nvSpPr>
        <p:spPr>
          <a:xfrm>
            <a:off x="1066800" y="1828800"/>
            <a:ext cx="6934200" cy="4114800"/>
          </a:xfrm>
        </p:spPr>
        <p:txBody>
          <a:bodyPr>
            <a:normAutofit/>
          </a:bodyPr>
          <a:lstStyle/>
          <a:p>
            <a:r>
              <a:rPr lang="en-US" dirty="0"/>
              <a:t>We also know that the continents continue to shift changing the environments of the Earth as they move toward yet another supercontinent scientists currently are calling </a:t>
            </a:r>
            <a:r>
              <a:rPr lang="en-US" dirty="0" err="1"/>
              <a:t>Ultima</a:t>
            </a:r>
            <a:r>
              <a:rPr lang="en-US" dirty="0"/>
              <a:t> Pangea</a:t>
            </a:r>
          </a:p>
          <a:p>
            <a:pPr marL="0" indent="0">
              <a:buNone/>
            </a:pPr>
            <a:endParaRPr lang="en-US" dirty="0"/>
          </a:p>
          <a:p>
            <a:r>
              <a:rPr lang="en-US" dirty="0" smtClean="0"/>
              <a:t>What we know for sure is that things will not remain the same. Regardless of the organisms living on the Earth natural disasters have reshaped the Earth and its species on a regular basis throughout history.</a:t>
            </a:r>
          </a:p>
          <a:p>
            <a:endParaRPr lang="en-US" dirty="0"/>
          </a:p>
        </p:txBody>
      </p:sp>
    </p:spTree>
    <p:extLst>
      <p:ext uri="{BB962C8B-B14F-4D97-AF65-F5344CB8AC3E}">
        <p14:creationId xmlns:p14="http://schemas.microsoft.com/office/powerpoint/2010/main" val="4253968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 Cycle</a:t>
            </a:r>
            <a:endParaRPr lang="en-US" dirty="0"/>
          </a:p>
        </p:txBody>
      </p:sp>
      <p:sp>
        <p:nvSpPr>
          <p:cNvPr id="3" name="Content Placeholder 2"/>
          <p:cNvSpPr>
            <a:spLocks noGrp="1"/>
          </p:cNvSpPr>
          <p:nvPr>
            <p:ph idx="1"/>
          </p:nvPr>
        </p:nvSpPr>
        <p:spPr>
          <a:xfrm>
            <a:off x="3642425" y="1863656"/>
            <a:ext cx="4707469" cy="4094216"/>
          </a:xfrm>
        </p:spPr>
        <p:txBody>
          <a:bodyPr>
            <a:normAutofit fontScale="92500" lnSpcReduction="20000"/>
          </a:bodyPr>
          <a:lstStyle/>
          <a:p>
            <a:r>
              <a:rPr lang="en-US" dirty="0"/>
              <a:t>The parent material of all rock is magma.</a:t>
            </a:r>
          </a:p>
          <a:p>
            <a:endParaRPr lang="en-US" dirty="0"/>
          </a:p>
          <a:p>
            <a:pPr lvl="1"/>
            <a:r>
              <a:rPr lang="en-US" sz="3000" u="sng" dirty="0"/>
              <a:t>Magma</a:t>
            </a:r>
            <a:r>
              <a:rPr lang="en-US" sz="3000" dirty="0"/>
              <a:t> is molten rock underneath the Earth’s surface</a:t>
            </a:r>
          </a:p>
          <a:p>
            <a:pPr lvl="1"/>
            <a:r>
              <a:rPr lang="en-US" sz="3000" u="sng" dirty="0"/>
              <a:t>Lava</a:t>
            </a:r>
            <a:r>
              <a:rPr lang="en-US" sz="3000" dirty="0"/>
              <a:t> is molten rock above the Earth’s surface</a:t>
            </a:r>
          </a:p>
          <a:p>
            <a:pPr lvl="1"/>
            <a:endParaRPr lang="en-US" sz="3200" dirty="0"/>
          </a:p>
          <a:p>
            <a:pPr marL="63500" indent="0">
              <a:buNone/>
            </a:pPr>
            <a:r>
              <a:rPr lang="en-US" dirty="0"/>
              <a:t>Why is this considered the parent source?</a:t>
            </a:r>
          </a:p>
          <a:p>
            <a:endParaRPr lang="en-US" dirty="0"/>
          </a:p>
        </p:txBody>
      </p:sp>
      <p:pic>
        <p:nvPicPr>
          <p:cNvPr id="4" name="Picture 3"/>
          <p:cNvPicPr>
            <a:picLocks noChangeAspect="1"/>
          </p:cNvPicPr>
          <p:nvPr/>
        </p:nvPicPr>
        <p:blipFill>
          <a:blip r:embed="rId2"/>
          <a:stretch>
            <a:fillRect/>
          </a:stretch>
        </p:blipFill>
        <p:spPr>
          <a:xfrm>
            <a:off x="838200" y="2020067"/>
            <a:ext cx="2804225" cy="3401929"/>
          </a:xfrm>
          <a:prstGeom prst="rect">
            <a:avLst/>
          </a:prstGeom>
        </p:spPr>
      </p:pic>
    </p:spTree>
    <p:extLst>
      <p:ext uri="{BB962C8B-B14F-4D97-AF65-F5344CB8AC3E}">
        <p14:creationId xmlns:p14="http://schemas.microsoft.com/office/powerpoint/2010/main" val="95980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Igneous Rocks</a:t>
            </a:r>
            <a:endParaRPr lang="en-US" dirty="0"/>
          </a:p>
        </p:txBody>
      </p:sp>
      <p:sp>
        <p:nvSpPr>
          <p:cNvPr id="3" name="Content Placeholder 2"/>
          <p:cNvSpPr>
            <a:spLocks noGrp="1"/>
          </p:cNvSpPr>
          <p:nvPr>
            <p:ph idx="1"/>
          </p:nvPr>
        </p:nvSpPr>
        <p:spPr>
          <a:xfrm>
            <a:off x="990600" y="2020067"/>
            <a:ext cx="3733800" cy="3603812"/>
          </a:xfrm>
        </p:spPr>
        <p:txBody>
          <a:bodyPr/>
          <a:lstStyle/>
          <a:p>
            <a:r>
              <a:rPr lang="en-US" dirty="0" smtClean="0"/>
              <a:t>Igneous rocks form from </a:t>
            </a:r>
            <a:r>
              <a:rPr lang="en-US" u="sng" dirty="0" smtClean="0"/>
              <a:t>melting</a:t>
            </a:r>
            <a:r>
              <a:rPr lang="en-US" dirty="0"/>
              <a:t> </a:t>
            </a:r>
            <a:r>
              <a:rPr lang="en-US" dirty="0" smtClean="0"/>
              <a:t>and </a:t>
            </a:r>
            <a:r>
              <a:rPr lang="en-US" u="sng" dirty="0" smtClean="0"/>
              <a:t>cooling</a:t>
            </a:r>
            <a:r>
              <a:rPr lang="en-US" dirty="0" smtClean="0"/>
              <a:t> of rock material. </a:t>
            </a:r>
          </a:p>
          <a:p>
            <a:r>
              <a:rPr lang="en-US" dirty="0"/>
              <a:t>M</a:t>
            </a:r>
            <a:r>
              <a:rPr lang="en-US" dirty="0" smtClean="0"/>
              <a:t>aterials in the rock, pressure, and speed of cooling impact the formation of crystals that are the key features of igneous rocks.</a:t>
            </a:r>
            <a:endParaRPr lang="en-US" dirty="0"/>
          </a:p>
        </p:txBody>
      </p:sp>
      <p:pic>
        <p:nvPicPr>
          <p:cNvPr id="4" name="Picture 3"/>
          <p:cNvPicPr>
            <a:picLocks noChangeAspect="1"/>
          </p:cNvPicPr>
          <p:nvPr/>
        </p:nvPicPr>
        <p:blipFill>
          <a:blip r:embed="rId2"/>
          <a:stretch>
            <a:fillRect/>
          </a:stretch>
        </p:blipFill>
        <p:spPr>
          <a:xfrm>
            <a:off x="4828823" y="1828800"/>
            <a:ext cx="2629779" cy="2156418"/>
          </a:xfrm>
          <a:prstGeom prst="rect">
            <a:avLst/>
          </a:prstGeom>
        </p:spPr>
      </p:pic>
      <p:pic>
        <p:nvPicPr>
          <p:cNvPr id="5" name="Picture 4"/>
          <p:cNvPicPr>
            <a:picLocks noChangeAspect="1"/>
          </p:cNvPicPr>
          <p:nvPr/>
        </p:nvPicPr>
        <p:blipFill>
          <a:blip r:embed="rId3"/>
          <a:stretch>
            <a:fillRect/>
          </a:stretch>
        </p:blipFill>
        <p:spPr>
          <a:xfrm>
            <a:off x="5638800" y="3985218"/>
            <a:ext cx="2606237" cy="2127748"/>
          </a:xfrm>
          <a:prstGeom prst="rect">
            <a:avLst/>
          </a:prstGeom>
        </p:spPr>
      </p:pic>
    </p:spTree>
    <p:extLst>
      <p:ext uri="{BB962C8B-B14F-4D97-AF65-F5344CB8AC3E}">
        <p14:creationId xmlns:p14="http://schemas.microsoft.com/office/powerpoint/2010/main" val="12933770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14517</TotalTime>
  <Words>3393</Words>
  <Application>Microsoft Office PowerPoint</Application>
  <PresentationFormat>On-screen Show (4:3)</PresentationFormat>
  <Paragraphs>288</Paragraphs>
  <Slides>71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Brush Script MT</vt:lpstr>
      <vt:lpstr>Constantia</vt:lpstr>
      <vt:lpstr>Franklin Gothic Book</vt:lpstr>
      <vt:lpstr>Rage Italic</vt:lpstr>
      <vt:lpstr>Wingdings</vt:lpstr>
      <vt:lpstr>Pushpin</vt:lpstr>
      <vt:lpstr>Geologic and Biological History of the Earth</vt:lpstr>
      <vt:lpstr>Solar System Formation</vt:lpstr>
      <vt:lpstr>Earth Formation</vt:lpstr>
      <vt:lpstr>Earth Formation</vt:lpstr>
      <vt:lpstr>Moon Formation</vt:lpstr>
      <vt:lpstr>How do we know?</vt:lpstr>
      <vt:lpstr>Rock Cycle</vt:lpstr>
      <vt:lpstr>Rock Cycle</vt:lpstr>
      <vt:lpstr>Igneous Rocks</vt:lpstr>
      <vt:lpstr>Igneous Rocks</vt:lpstr>
      <vt:lpstr>Worldwide Precambrian Shields</vt:lpstr>
      <vt:lpstr>Trace Evidence</vt:lpstr>
      <vt:lpstr>Metamorphic Rocks</vt:lpstr>
      <vt:lpstr>Sedimentary Rocks</vt:lpstr>
      <vt:lpstr>What kind of clues can we use to determine what kind of life and landforms were present in the past? How do we know where the continents have been? How do we know about past climate change? Extinctions?</vt:lpstr>
      <vt:lpstr>Geologic Correlation</vt:lpstr>
      <vt:lpstr>Geologic Correlation</vt:lpstr>
      <vt:lpstr>Geologic Correlation</vt:lpstr>
      <vt:lpstr>Geologic Correlation</vt:lpstr>
      <vt:lpstr>Other Geologic Laws</vt:lpstr>
      <vt:lpstr>Relative Age</vt:lpstr>
      <vt:lpstr>Relative Age</vt:lpstr>
      <vt:lpstr>Relative Age</vt:lpstr>
      <vt:lpstr>Unconformities</vt:lpstr>
      <vt:lpstr>Unconformities</vt:lpstr>
      <vt:lpstr>Unconformities</vt:lpstr>
      <vt:lpstr>Geologic Correlation</vt:lpstr>
      <vt:lpstr>Geologic Correlation</vt:lpstr>
      <vt:lpstr>Geologic Correlation</vt:lpstr>
      <vt:lpstr>Geologic Correlation</vt:lpstr>
      <vt:lpstr>Absolute Age</vt:lpstr>
      <vt:lpstr>Absolute Age</vt:lpstr>
      <vt:lpstr>Absolute Age</vt:lpstr>
      <vt:lpstr>Fossils</vt:lpstr>
      <vt:lpstr>Fossils</vt:lpstr>
      <vt:lpstr>Fossils</vt:lpstr>
      <vt:lpstr>Fossils</vt:lpstr>
      <vt:lpstr>Timeline of the Earth</vt:lpstr>
      <vt:lpstr>Geologic Time Scale</vt:lpstr>
      <vt:lpstr>Geologic Time Scale</vt:lpstr>
      <vt:lpstr>Precambrian Time</vt:lpstr>
      <vt:lpstr>Precambrian Geosphere</vt:lpstr>
      <vt:lpstr>Precambrian Geosphere</vt:lpstr>
      <vt:lpstr>Precambrian Biosphere</vt:lpstr>
      <vt:lpstr>Precambrian Biosphere</vt:lpstr>
      <vt:lpstr>Precambrian Atmosphere</vt:lpstr>
      <vt:lpstr>Precambrian Biosphere</vt:lpstr>
      <vt:lpstr>Precambrian Extinction</vt:lpstr>
      <vt:lpstr>Paleozoic Time</vt:lpstr>
      <vt:lpstr>Paleozoic Geosphere</vt:lpstr>
      <vt:lpstr>Paleozoic Geosphere</vt:lpstr>
      <vt:lpstr>Plate Tectonic Movement</vt:lpstr>
      <vt:lpstr>Paleozoic Biosphere</vt:lpstr>
      <vt:lpstr>Paleozoic Biosphere</vt:lpstr>
      <vt:lpstr>Paleozoic Biosphere</vt:lpstr>
      <vt:lpstr>Paleozoic Atmosphere</vt:lpstr>
      <vt:lpstr>Paleozoic Extinction</vt:lpstr>
      <vt:lpstr>Mesozoic Time</vt:lpstr>
      <vt:lpstr>Mesosphere Geosphere</vt:lpstr>
      <vt:lpstr>Mesozoic Biosphere</vt:lpstr>
      <vt:lpstr>Mesozoic Biosphere</vt:lpstr>
      <vt:lpstr>Mesozoic Extinction</vt:lpstr>
      <vt:lpstr>Cenozoic Time</vt:lpstr>
      <vt:lpstr>Cenozoic Atmosphere</vt:lpstr>
      <vt:lpstr>Cenozoic Biosphere</vt:lpstr>
      <vt:lpstr>Cenozoic Geosphere</vt:lpstr>
      <vt:lpstr>Cenozoic Geosphere</vt:lpstr>
      <vt:lpstr>Cenozoic Biosphere</vt:lpstr>
      <vt:lpstr>Cenozoic Atmosphere</vt:lpstr>
      <vt:lpstr>Where do we go next?</vt:lpstr>
      <vt:lpstr>Where do we go next?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and Biological History of the Earth</dc:title>
  <dc:creator>Roger</dc:creator>
  <cp:lastModifiedBy>Leslie Lamberth</cp:lastModifiedBy>
  <cp:revision>88</cp:revision>
  <dcterms:created xsi:type="dcterms:W3CDTF">2015-02-20T19:29:30Z</dcterms:created>
  <dcterms:modified xsi:type="dcterms:W3CDTF">2019-09-19T18:49:37Z</dcterms:modified>
</cp:coreProperties>
</file>